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3"/>
  </p:notesMasterIdLst>
  <p:handoutMasterIdLst>
    <p:handoutMasterId r:id="rId74"/>
  </p:handoutMasterIdLst>
  <p:sldIdLst>
    <p:sldId id="276" r:id="rId2"/>
    <p:sldId id="318" r:id="rId3"/>
    <p:sldId id="319" r:id="rId4"/>
    <p:sldId id="332" r:id="rId5"/>
    <p:sldId id="263" r:id="rId6"/>
    <p:sldId id="320" r:id="rId7"/>
    <p:sldId id="333" r:id="rId8"/>
    <p:sldId id="266" r:id="rId9"/>
    <p:sldId id="260" r:id="rId10"/>
    <p:sldId id="307" r:id="rId11"/>
    <p:sldId id="305" r:id="rId12"/>
    <p:sldId id="325" r:id="rId13"/>
    <p:sldId id="267" r:id="rId14"/>
    <p:sldId id="370" r:id="rId15"/>
    <p:sldId id="269" r:id="rId16"/>
    <p:sldId id="270" r:id="rId17"/>
    <p:sldId id="315" r:id="rId18"/>
    <p:sldId id="271" r:id="rId19"/>
    <p:sldId id="322" r:id="rId20"/>
    <p:sldId id="328" r:id="rId21"/>
    <p:sldId id="273" r:id="rId22"/>
    <p:sldId id="364" r:id="rId23"/>
    <p:sldId id="384" r:id="rId24"/>
    <p:sldId id="383" r:id="rId25"/>
    <p:sldId id="299" r:id="rId26"/>
    <p:sldId id="335" r:id="rId27"/>
    <p:sldId id="330" r:id="rId28"/>
    <p:sldId id="336" r:id="rId29"/>
    <p:sldId id="337" r:id="rId30"/>
    <p:sldId id="280" r:id="rId31"/>
    <p:sldId id="338" r:id="rId32"/>
    <p:sldId id="339" r:id="rId33"/>
    <p:sldId id="281" r:id="rId34"/>
    <p:sldId id="390" r:id="rId35"/>
    <p:sldId id="377" r:id="rId36"/>
    <p:sldId id="376" r:id="rId37"/>
    <p:sldId id="310" r:id="rId38"/>
    <p:sldId id="373" r:id="rId39"/>
    <p:sldId id="375" r:id="rId40"/>
    <p:sldId id="378" r:id="rId41"/>
    <p:sldId id="341" r:id="rId42"/>
    <p:sldId id="346" r:id="rId43"/>
    <p:sldId id="343" r:id="rId44"/>
    <p:sldId id="349" r:id="rId45"/>
    <p:sldId id="368" r:id="rId46"/>
    <p:sldId id="347" r:id="rId47"/>
    <p:sldId id="367" r:id="rId48"/>
    <p:sldId id="351" r:id="rId49"/>
    <p:sldId id="352" r:id="rId50"/>
    <p:sldId id="293" r:id="rId51"/>
    <p:sldId id="353" r:id="rId52"/>
    <p:sldId id="354" r:id="rId53"/>
    <p:sldId id="355" r:id="rId54"/>
    <p:sldId id="356" r:id="rId55"/>
    <p:sldId id="357" r:id="rId56"/>
    <p:sldId id="292" r:id="rId57"/>
    <p:sldId id="294" r:id="rId58"/>
    <p:sldId id="389" r:id="rId59"/>
    <p:sldId id="359" r:id="rId60"/>
    <p:sldId id="306" r:id="rId61"/>
    <p:sldId id="386" r:id="rId62"/>
    <p:sldId id="380" r:id="rId63"/>
    <p:sldId id="385" r:id="rId64"/>
    <p:sldId id="360" r:id="rId65"/>
    <p:sldId id="316" r:id="rId66"/>
    <p:sldId id="314" r:id="rId67"/>
    <p:sldId id="301" r:id="rId68"/>
    <p:sldId id="361" r:id="rId69"/>
    <p:sldId id="363" r:id="rId70"/>
    <p:sldId id="379" r:id="rId71"/>
    <p:sldId id="38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>
        <p:scale>
          <a:sx n="110" d="100"/>
          <a:sy n="110" d="100"/>
        </p:scale>
        <p:origin x="-9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056F3-2D64-4D12-8810-9B3AF2D1D77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109FD-A37C-414D-8F3F-765F7C70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DD93-229C-4D3E-ABE2-0179602CCA49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49C8D-2B70-4760-BFB5-4829C62CA2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3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6503-F6BA-4C08-9BF8-23585D6DF6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3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290">
              <a:defRPr/>
            </a:pPr>
            <a:r>
              <a:rPr lang="en-US" u="none" baseline="0" dirty="0" smtClean="0"/>
              <a:t> </a:t>
            </a:r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6503-F6BA-4C08-9BF8-23585D6DF6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2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6503-F6BA-4C08-9BF8-23585D6DF6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6503-F6BA-4C08-9BF8-23585D6DF6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21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49C8D-2B70-4760-BFB5-4829C62CA2E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5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49C8D-2B70-4760-BFB5-4829C62CA2E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10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Other  calorie free beverages with</a:t>
            </a:r>
          </a:p>
          <a:p>
            <a:pPr lvl="2"/>
            <a:r>
              <a:rPr lang="en-US" dirty="0" smtClean="0"/>
              <a:t> &lt;5 calories per 8 fluid ounces  or;</a:t>
            </a:r>
          </a:p>
          <a:p>
            <a:pPr lvl="2"/>
            <a:r>
              <a:rPr lang="en-US" u="sng" dirty="0" smtClean="0"/>
              <a:t>&lt;</a:t>
            </a:r>
            <a:r>
              <a:rPr lang="en-US" dirty="0" smtClean="0"/>
              <a:t>10 calories per 20 fluid ounces.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US" u="none" baseline="0" dirty="0" smtClean="0"/>
          </a:p>
          <a:p>
            <a:pPr lvl="0"/>
            <a:endParaRPr lang="en-US" u="none" baseline="0" dirty="0" smtClean="0"/>
          </a:p>
          <a:p>
            <a:pPr lvl="0"/>
            <a:endParaRPr lang="en-US" u="none" dirty="0" smtClean="0"/>
          </a:p>
          <a:p>
            <a:pPr lvl="0"/>
            <a:endParaRPr lang="en-US" u="none" dirty="0" smtClean="0"/>
          </a:p>
          <a:p>
            <a:r>
              <a:rPr lang="en-US" u="none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898"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898">
              <a:defRPr/>
            </a:pPr>
            <a:endParaRPr lang="en-US" dirty="0" smtClean="0"/>
          </a:p>
          <a:p>
            <a:pPr defTabSz="86489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218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2A19-3A71-4595-AD14-072819E0BFF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3015" indent="-503015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49C8D-2B70-4760-BFB5-4829C62CA2E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7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2E6D-B157-4C10-918A-C605841D56C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2CEC2B-B7B9-48D3-859E-3A17B21643DD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DA5F05-B767-43A8-825B-EEE9DEBF2E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healthiergeneration.org/focus_areas/snacks_and_beverages/smart_snacks/product_calculato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fncs/fns/snp/cnd/CND%20Photos/1700_0491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healthiergeneration.org/focus_areas/snacks_and_beverages/smart_snacks/product_calculator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ns.usda.gov/school-meals/smart-snacks-school" TargetMode="External"/><Relationship Id="rId4" Type="http://schemas.openxmlformats.org/officeDocument/2006/relationships/hyperlink" Target="http://tinyurl.com/lohcz6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85" y="381000"/>
            <a:ext cx="7724336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8000" dirty="0" smtClean="0">
                <a:solidFill>
                  <a:srgbClr val="FFFF00"/>
                </a:solidFill>
              </a:rPr>
              <a:t>Smart Snacks 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7300" dirty="0" smtClean="0">
                <a:solidFill>
                  <a:srgbClr val="FFFF00"/>
                </a:solidFill>
              </a:rPr>
              <a:t>IN SCHOOLS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9" name="Picture 5" descr="C:\Users\agmnigl\AppData\Local\Microsoft\Windows\Temporary Internet Files\Content.IE5\P6RO6VU8\MC9000602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16" y="4343400"/>
            <a:ext cx="2690875" cy="22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APPLIES TO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A la carte foods/beverages sold during the school breakfast and lunch periods and at any time during the school day, including:</a:t>
            </a:r>
          </a:p>
          <a:p>
            <a:pPr marL="36576" indent="0">
              <a:buNone/>
            </a:pPr>
            <a:endParaRPr lang="en-US" b="1" dirty="0" smtClean="0"/>
          </a:p>
          <a:p>
            <a:pPr marL="1601788" indent="-457200">
              <a:buFont typeface="Wingdings" pitchFamily="2" charset="2"/>
              <a:buChar char="q"/>
            </a:pPr>
            <a:r>
              <a:rPr lang="en-US" b="1" dirty="0" smtClean="0"/>
              <a:t>Cafeteria</a:t>
            </a:r>
          </a:p>
          <a:p>
            <a:pPr marL="1601788" indent="-457200">
              <a:buFont typeface="Wingdings" pitchFamily="2" charset="2"/>
              <a:buChar char="q"/>
            </a:pPr>
            <a:endParaRPr lang="en-US" b="1" dirty="0" smtClean="0"/>
          </a:p>
          <a:p>
            <a:pPr marL="1601788" indent="-457200">
              <a:buFont typeface="Wingdings" pitchFamily="2" charset="2"/>
              <a:buChar char="q"/>
            </a:pPr>
            <a:r>
              <a:rPr lang="en-US" b="1" dirty="0" smtClean="0"/>
              <a:t>Vending machines</a:t>
            </a:r>
          </a:p>
          <a:p>
            <a:pPr marL="1601788" indent="-457200">
              <a:buFont typeface="Wingdings" pitchFamily="2" charset="2"/>
              <a:buChar char="q"/>
            </a:pPr>
            <a:endParaRPr lang="en-US" b="1" dirty="0" smtClean="0"/>
          </a:p>
          <a:p>
            <a:pPr marL="1601788" indent="-457200">
              <a:buFont typeface="Wingdings" pitchFamily="2" charset="2"/>
              <a:buChar char="q"/>
            </a:pPr>
            <a:r>
              <a:rPr lang="en-US" b="1" dirty="0" smtClean="0"/>
              <a:t>School stores</a:t>
            </a:r>
          </a:p>
          <a:p>
            <a:pPr marL="1601788" indent="-457200">
              <a:buFont typeface="Wingdings" pitchFamily="2" charset="2"/>
              <a:buChar char="q"/>
            </a:pPr>
            <a:endParaRPr lang="en-US" b="1" dirty="0" smtClean="0"/>
          </a:p>
          <a:p>
            <a:pPr marL="1601788" indent="-457200">
              <a:buFont typeface="Wingdings" pitchFamily="2" charset="2"/>
              <a:buChar char="q"/>
            </a:pPr>
            <a:r>
              <a:rPr lang="en-US" b="1" dirty="0" smtClean="0"/>
              <a:t>Fundraisers</a:t>
            </a:r>
          </a:p>
          <a:p>
            <a:pPr marL="1601788" indent="-457200">
              <a:buFont typeface="Wingdings" pitchFamily="2" charset="2"/>
              <a:buChar char="q"/>
            </a:pPr>
            <a:endParaRPr lang="en-US" b="1" dirty="0"/>
          </a:p>
          <a:p>
            <a:pPr marL="1601788" indent="-457200">
              <a:buFont typeface="Wingdings" pitchFamily="2" charset="2"/>
              <a:buChar char="q"/>
            </a:pPr>
            <a:r>
              <a:rPr lang="en-US" b="1" dirty="0" smtClean="0"/>
              <a:t>Snack Bars</a:t>
            </a:r>
          </a:p>
          <a:p>
            <a:endParaRPr lang="en-US" dirty="0" smtClean="0"/>
          </a:p>
          <a:p>
            <a:pPr marL="36576" indent="0">
              <a:buNone/>
            </a:pPr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DOES NOT APPLY TO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307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Treats for birthday parties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Holiday and other celebrations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Foods brought to school in “bagged” lunches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After-school bake sales and fundraisers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Food sold to teachers and staff</a:t>
            </a:r>
          </a:p>
          <a:p>
            <a:pPr marL="36576" indent="0"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Evening or weekend athletic or other school events</a:t>
            </a:r>
          </a:p>
          <a:p>
            <a:pPr>
              <a:buFont typeface="Wingdings" pitchFamily="2" charset="2"/>
              <a:buChar char="q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 algn="ctr">
              <a:buNone/>
            </a:pPr>
            <a:r>
              <a:rPr lang="en-US" sz="4400" b="1" dirty="0" smtClean="0"/>
              <a:t>FOOD STANDARDS</a:t>
            </a:r>
            <a:endParaRPr lang="en-US" sz="4400" b="1" dirty="0"/>
          </a:p>
        </p:txBody>
      </p:sp>
      <p:pic>
        <p:nvPicPr>
          <p:cNvPr id="2050" name="Picture 2" descr="C:\Users\agmnigl\AppData\Local\Microsoft\Windows\Temporary Internet Files\Content.IE5\Z77D0P1O\MC900348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57662"/>
            <a:ext cx="1674813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mnigl\AppData\Local\Microsoft\Windows\Temporary Internet Files\Content.IE5\L9C9565T\MC9001877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48125"/>
            <a:ext cx="1862137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STANDARDS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 </a:t>
            </a:r>
            <a:endParaRPr lang="en-US" sz="3400" b="1" dirty="0" smtClean="0"/>
          </a:p>
          <a:p>
            <a:pPr>
              <a:buFont typeface="Wingdings" pitchFamily="2" charset="2"/>
              <a:buChar char="q"/>
            </a:pPr>
            <a:r>
              <a:rPr lang="en-US" sz="3400" b="1" dirty="0"/>
              <a:t> </a:t>
            </a:r>
            <a:r>
              <a:rPr lang="en-US" sz="3400" b="1" dirty="0" smtClean="0"/>
              <a:t>Applies to </a:t>
            </a:r>
            <a:r>
              <a:rPr lang="en-US" sz="3400" b="1" u="sng" dirty="0" smtClean="0">
                <a:solidFill>
                  <a:srgbClr val="FF0000"/>
                </a:solidFill>
              </a:rPr>
              <a:t>ALL</a:t>
            </a:r>
            <a:r>
              <a:rPr lang="en-US" sz="3400" b="1" dirty="0" smtClean="0"/>
              <a:t> Grade Levels</a:t>
            </a:r>
          </a:p>
          <a:p>
            <a:pPr>
              <a:buNone/>
            </a:pPr>
            <a:r>
              <a:rPr lang="en-US" b="1" dirty="0" smtClean="0"/>
              <a:t>  </a:t>
            </a:r>
          </a:p>
          <a:p>
            <a:pPr marL="573088" indent="-536575">
              <a:buFont typeface="Wingdings" pitchFamily="2" charset="2"/>
              <a:buChar char="q"/>
            </a:pPr>
            <a:r>
              <a:rPr lang="en-US" b="1" dirty="0" smtClean="0"/>
              <a:t>A</a:t>
            </a:r>
            <a:r>
              <a:rPr lang="en-US" sz="3600" b="1" dirty="0" smtClean="0"/>
              <a:t>n allowable competitive food must meet </a:t>
            </a:r>
            <a:r>
              <a:rPr lang="en-US" sz="3600" b="1" u="sng" dirty="0" smtClean="0">
                <a:solidFill>
                  <a:srgbClr val="FF0000"/>
                </a:solidFill>
              </a:rPr>
              <a:t>BOTH</a:t>
            </a:r>
            <a:r>
              <a:rPr lang="en-US" b="1" dirty="0" smtClean="0"/>
              <a:t>:</a:t>
            </a:r>
          </a:p>
          <a:p>
            <a:pPr marL="36513" indent="0">
              <a:buNone/>
            </a:pPr>
            <a:r>
              <a:rPr lang="en-US" b="1" dirty="0" smtClean="0"/>
              <a:t> </a:t>
            </a:r>
          </a:p>
          <a:p>
            <a:pPr marL="973138" indent="-382588"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FFFF00"/>
                </a:solidFill>
              </a:rPr>
              <a:t>General Standards </a:t>
            </a:r>
          </a:p>
          <a:p>
            <a:pPr marL="973138" indent="-382588">
              <a:buNone/>
            </a:pPr>
            <a:r>
              <a:rPr lang="en-US" b="1" dirty="0" smtClean="0"/>
              <a:t>                  </a:t>
            </a:r>
            <a:r>
              <a:rPr lang="en-US" sz="3100" b="1" dirty="0" smtClean="0"/>
              <a:t>AND </a:t>
            </a:r>
          </a:p>
          <a:p>
            <a:pPr marL="973138" indent="-382588"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FFFF00"/>
                </a:solidFill>
              </a:rPr>
              <a:t>Specific Nutrient Standards</a:t>
            </a:r>
          </a:p>
          <a:p>
            <a:pPr>
              <a:buNone/>
            </a:pPr>
            <a:r>
              <a:rPr lang="en-US" b="1" dirty="0" smtClean="0"/>
              <a:t>   </a:t>
            </a:r>
          </a:p>
          <a:p>
            <a:pP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S</a:t>
            </a:r>
            <a:r>
              <a:rPr lang="en-US" sz="3400" b="1" dirty="0" smtClean="0"/>
              <a:t>ome exemptions for specific </a:t>
            </a:r>
            <a:r>
              <a:rPr lang="en-US" sz="3400" b="1" dirty="0"/>
              <a:t>f</a:t>
            </a:r>
            <a:r>
              <a:rPr lang="en-US" sz="3400" b="1" dirty="0" smtClean="0"/>
              <a:t>oods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GENERAL STANDARDS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SzPct val="100000"/>
              <a:buNone/>
            </a:pPr>
            <a:r>
              <a:rPr lang="en-US" sz="3200" b="1" dirty="0"/>
              <a:t>An allowable food item must meet </a:t>
            </a:r>
            <a:r>
              <a:rPr lang="en-US" sz="3200" b="1" dirty="0">
                <a:solidFill>
                  <a:srgbClr val="FFFF00"/>
                </a:solidFill>
              </a:rPr>
              <a:t>ONE</a:t>
            </a:r>
            <a:r>
              <a:rPr lang="en-US" sz="3200" b="1" dirty="0"/>
              <a:t> of the following </a:t>
            </a:r>
            <a:r>
              <a:rPr lang="en-US" sz="3200" b="1" dirty="0">
                <a:solidFill>
                  <a:srgbClr val="FFFF00"/>
                </a:solidFill>
              </a:rPr>
              <a:t>FOUR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general standards:</a:t>
            </a:r>
          </a:p>
          <a:p>
            <a:pPr marL="0" indent="0">
              <a:buSzPct val="100000"/>
              <a:buNone/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00000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 a whole grain rich (WGR) product   </a:t>
            </a:r>
          </a:p>
          <a:p>
            <a:pPr marL="0" indent="0">
              <a:buSzPct val="10000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396875" indent="-336550">
              <a:buSzPct val="100000"/>
              <a:buNone/>
              <a:tabLst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Have as the first ingredient a fruit, vegetable, dairy product or protein food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meat, beans, poultry, etc.)</a:t>
            </a:r>
          </a:p>
          <a:p>
            <a:pPr marL="0" indent="0">
              <a:buSzPct val="10000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</a:p>
          <a:p>
            <a:pPr marL="569913" indent="-569913">
              <a:buSzPct val="100000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a “Combination Food” with at least ¼ cup fruit or vegetable</a:t>
            </a:r>
          </a:p>
          <a:p>
            <a:pPr marL="0" indent="0">
              <a:buSzPct val="10000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457200" indent="-457200">
              <a:buSzPct val="100000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4 -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Contain 10% of the Daily Value of one of the following nutrients of public health concern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(only until June 30, 2016)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Calcium, Potassium, Vitamin D, Dietary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iber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GENERAL STANDARD 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Whole Grain Rich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Grain products must:</a:t>
            </a:r>
          </a:p>
          <a:p>
            <a:pPr marL="936625" indent="-45720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I</a:t>
            </a:r>
            <a:r>
              <a:rPr lang="en-US" b="1" dirty="0" smtClean="0"/>
              <a:t>nclude 50% or more whole grains by weight or have a whole grain as the first ingredient to be considered WGR</a:t>
            </a:r>
          </a:p>
          <a:p>
            <a:pPr marL="936625" indent="-457200">
              <a:buFont typeface="Wingdings" pitchFamily="2" charset="2"/>
              <a:buChar char="q"/>
            </a:pPr>
            <a:endParaRPr lang="en-US" b="1" dirty="0" smtClean="0"/>
          </a:p>
          <a:p>
            <a:pPr marL="936625" indent="-457200">
              <a:buFont typeface="Wingdings" pitchFamily="2" charset="2"/>
              <a:buChar char="q"/>
            </a:pPr>
            <a:r>
              <a:rPr lang="en-US" b="1" dirty="0" smtClean="0"/>
              <a:t>Be consistent with meal pattern standards</a:t>
            </a:r>
          </a:p>
          <a:p>
            <a:pPr marL="936625" indent="-457200">
              <a:buFont typeface="Wingdings" pitchFamily="2" charset="2"/>
              <a:buChar char="q"/>
            </a:pPr>
            <a:endParaRPr lang="en-US" b="1" dirty="0" smtClean="0"/>
          </a:p>
          <a:p>
            <a:pPr marL="936625" indent="-457200">
              <a:buFont typeface="Wingdings" pitchFamily="2" charset="2"/>
              <a:buChar char="q"/>
            </a:pPr>
            <a:r>
              <a:rPr lang="en-US" b="1" dirty="0" smtClean="0"/>
              <a:t>Be easily identified by reading product labels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/>
          </a:p>
        </p:txBody>
      </p:sp>
      <p:pic>
        <p:nvPicPr>
          <p:cNvPr id="40962" name="Picture 2" descr="http://www.health-energy-fitness.com/attachments/Image/ET_Works/Whole_Gr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799"/>
            <a:ext cx="1219200" cy="140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GENERAL STANDARD 2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Major Food Groups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FIRST</a:t>
            </a:r>
            <a:r>
              <a:rPr lang="en-US" dirty="0" smtClean="0"/>
              <a:t> ingredient in the product is:  </a:t>
            </a:r>
          </a:p>
          <a:p>
            <a:pPr marL="1484312" indent="-457200">
              <a:buFont typeface="Wingdings" pitchFamily="2" charset="2"/>
              <a:buChar char="q"/>
            </a:pPr>
            <a:r>
              <a:rPr lang="en-US" dirty="0" smtClean="0"/>
              <a:t>Fruit  </a:t>
            </a:r>
          </a:p>
          <a:p>
            <a:pPr marL="1027112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</a:p>
          <a:p>
            <a:pPr marL="1484312" indent="-457200">
              <a:buFont typeface="Wingdings" pitchFamily="2" charset="2"/>
              <a:buChar char="q"/>
            </a:pPr>
            <a:r>
              <a:rPr lang="en-US" dirty="0" smtClean="0"/>
              <a:t>Vegetable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1027112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or </a:t>
            </a:r>
          </a:p>
          <a:p>
            <a:pPr marL="1484312" indent="-457200">
              <a:buFont typeface="Wingdings" pitchFamily="2" charset="2"/>
              <a:buChar char="q"/>
            </a:pPr>
            <a:r>
              <a:rPr lang="en-US" dirty="0"/>
              <a:t>D</a:t>
            </a:r>
            <a:r>
              <a:rPr lang="en-US" dirty="0" smtClean="0"/>
              <a:t>airy product </a:t>
            </a:r>
          </a:p>
          <a:p>
            <a:pPr marL="1027112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or </a:t>
            </a:r>
          </a:p>
          <a:p>
            <a:pPr marL="1484312" indent="-457200">
              <a:buFont typeface="Wingdings" pitchFamily="2" charset="2"/>
              <a:buChar char="q"/>
            </a:pPr>
            <a:r>
              <a:rPr lang="en-US" dirty="0"/>
              <a:t>P</a:t>
            </a:r>
            <a:r>
              <a:rPr lang="en-US" dirty="0" smtClean="0"/>
              <a:t>rotein food (meat, beans, poultry, etc.)</a:t>
            </a:r>
          </a:p>
          <a:p>
            <a:pPr marL="969963" indent="-341313"/>
            <a:endParaRPr lang="en-US" dirty="0"/>
          </a:p>
          <a:p>
            <a:pPr marL="969963" indent="-341313"/>
            <a:endParaRPr lang="en-US" dirty="0"/>
          </a:p>
        </p:txBody>
      </p:sp>
      <p:pic>
        <p:nvPicPr>
          <p:cNvPr id="4" name="Picture 3" descr="my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971800"/>
            <a:ext cx="2366058" cy="1752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55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GENERAL STANDARD 2</a:t>
            </a:r>
            <a:br>
              <a:rPr lang="en-US" sz="4000" b="1" dirty="0" smtClean="0">
                <a:solidFill>
                  <a:srgbClr val="00B0F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Example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36576" indent="0">
              <a:buNone/>
            </a:pPr>
            <a:r>
              <a:rPr lang="en-US" b="1" dirty="0" smtClean="0"/>
              <a:t>If the first ingredient in an ice cream sandwich is milk, does it meet general standards?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Yes</a:t>
            </a:r>
            <a:r>
              <a:rPr lang="en-US" b="1" dirty="0" smtClean="0"/>
              <a:t>, if the first ingredient is milk, it has met  </a:t>
            </a:r>
            <a:r>
              <a:rPr lang="en-US" b="1" dirty="0"/>
              <a:t>G</a:t>
            </a:r>
            <a:r>
              <a:rPr lang="en-US" b="1" dirty="0" smtClean="0"/>
              <a:t>eneral </a:t>
            </a:r>
            <a:r>
              <a:rPr lang="en-US" b="1" dirty="0"/>
              <a:t>S</a:t>
            </a:r>
            <a:r>
              <a:rPr lang="en-US" b="1" dirty="0" smtClean="0"/>
              <a:t>tandard 2 because the first ingredient is a dairy product 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However, the ice cream sandwich  then needs to meet all nutrient standards in order to be allowable under Smart Snacks </a:t>
            </a:r>
            <a:endParaRPr lang="en-US" b="1" dirty="0"/>
          </a:p>
        </p:txBody>
      </p:sp>
      <p:pic>
        <p:nvPicPr>
          <p:cNvPr id="1026" name="Picture 2" descr="http://www.fns.usda.gov/sites/default/files/images/DairySeg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04800"/>
            <a:ext cx="1431925" cy="143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GENERAL STANDARD 3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Combination Foods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Food items containing </a:t>
            </a:r>
            <a:r>
              <a:rPr lang="en-US" sz="2800" b="1" u="sng" dirty="0" smtClean="0"/>
              <a:t>two or more components</a:t>
            </a:r>
            <a:r>
              <a:rPr lang="en-US" sz="2800" b="1" u="sng" dirty="0"/>
              <a:t> </a:t>
            </a:r>
            <a:r>
              <a:rPr lang="en-US" sz="2800" b="1" dirty="0" smtClean="0"/>
              <a:t>from the My Plate food groups: </a:t>
            </a:r>
          </a:p>
          <a:p>
            <a:pPr marL="1155700" lvl="1" indent="-457200">
              <a:buFont typeface="Wingdings" pitchFamily="2" charset="2"/>
              <a:buChar char="q"/>
            </a:pPr>
            <a:r>
              <a:rPr lang="en-US" sz="2800" b="1" dirty="0" smtClean="0"/>
              <a:t>Fruit, vegetable, dairy, protein, or grains</a:t>
            </a:r>
          </a:p>
          <a:p>
            <a:pPr marL="1155700" lvl="1" indent="-457200">
              <a:buFont typeface="Wingdings" pitchFamily="2" charset="2"/>
              <a:buChar char="q"/>
            </a:pPr>
            <a:r>
              <a:rPr lang="en-US" sz="2800" b="1" dirty="0" smtClean="0"/>
              <a:t>If the combination food does not include a component that meets one of the other 3 general standards, </a:t>
            </a:r>
            <a:r>
              <a:rPr lang="en-US" sz="2800" b="1" dirty="0" smtClean="0">
                <a:solidFill>
                  <a:srgbClr val="FFFF00"/>
                </a:solidFill>
              </a:rPr>
              <a:t>it must include at least ¼ cup of fruit and/or vegetable is required</a:t>
            </a:r>
          </a:p>
          <a:p>
            <a:pPr marL="1155700" lvl="1" indent="-457200">
              <a:buFont typeface="Wingdings" pitchFamily="2" charset="2"/>
              <a:buChar char="q"/>
            </a:pPr>
            <a:r>
              <a:rPr lang="en-US" sz="2800" b="1" u="sng" dirty="0" smtClean="0"/>
              <a:t>Examples</a:t>
            </a:r>
          </a:p>
          <a:p>
            <a:pPr marL="1655763" lvl="1" indent="-284163">
              <a:buFont typeface="Wingdings" pitchFamily="2" charset="2"/>
              <a:buChar char="q"/>
            </a:pPr>
            <a:r>
              <a:rPr lang="en-US" sz="2800" b="1" dirty="0" smtClean="0"/>
              <a:t>Hummus </a:t>
            </a:r>
            <a:r>
              <a:rPr lang="en-US" sz="2800" b="1" smtClean="0"/>
              <a:t>&amp; vegetables</a:t>
            </a:r>
            <a:endParaRPr lang="en-US" sz="2800" b="1" dirty="0" smtClean="0"/>
          </a:p>
          <a:p>
            <a:pPr marL="1654175" lvl="1" indent="-273050">
              <a:buFont typeface="Wingdings" pitchFamily="2" charset="2"/>
              <a:buChar char="q"/>
            </a:pPr>
            <a:r>
              <a:rPr lang="en-US" sz="2800" b="1" dirty="0" smtClean="0"/>
              <a:t>Yogurt and fruit</a:t>
            </a:r>
            <a:endParaRPr lang="en-US" sz="2800" b="1" dirty="0"/>
          </a:p>
          <a:p>
            <a:pPr marL="1654175" lvl="1" indent="-273050">
              <a:buFont typeface="Wingdings" pitchFamily="2" charset="2"/>
              <a:buChar char="q"/>
            </a:pPr>
            <a:r>
              <a:rPr lang="en-US" sz="2800" b="1" dirty="0"/>
              <a:t>Blueberry muffin containing ¼ cup blueberries </a:t>
            </a:r>
          </a:p>
          <a:p>
            <a:pPr marL="1155700" lvl="1" indent="-457200">
              <a:buFont typeface="Wingdings" pitchFamily="2" charset="2"/>
              <a:buChar char="q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1155700" lvl="1" indent="-457200">
              <a:buFont typeface="Wingdings" pitchFamily="2" charset="2"/>
              <a:buChar char="q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GENERAL STANDARD 4: 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Nutrients of Public </a:t>
            </a:r>
            <a:r>
              <a:rPr lang="en-US" sz="3200" b="1" dirty="0">
                <a:solidFill>
                  <a:srgbClr val="FFFF00"/>
                </a:solidFill>
              </a:rPr>
              <a:t>C</a:t>
            </a:r>
            <a:r>
              <a:rPr lang="en-US" sz="3200" b="1" dirty="0" smtClean="0">
                <a:solidFill>
                  <a:srgbClr val="FFFF00"/>
                </a:solidFill>
              </a:rPr>
              <a:t>oncern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Foods that contain 10% Daily Value (DV) of </a:t>
            </a:r>
            <a:r>
              <a:rPr lang="en-US" sz="2800" b="1" dirty="0" smtClean="0">
                <a:solidFill>
                  <a:srgbClr val="FF0000"/>
                </a:solidFill>
              </a:rPr>
              <a:t>ONE</a:t>
            </a:r>
            <a:r>
              <a:rPr lang="en-US" sz="2800" b="1" dirty="0" smtClean="0"/>
              <a:t> of the following nutrients of public concern:</a:t>
            </a:r>
          </a:p>
          <a:p>
            <a:pPr marL="1316038" indent="-457200">
              <a:buFont typeface="Wingdings" pitchFamily="2" charset="2"/>
              <a:buChar char="q"/>
            </a:pPr>
            <a:r>
              <a:rPr lang="en-US" sz="2800" b="1" dirty="0" smtClean="0"/>
              <a:t>Calcium</a:t>
            </a:r>
          </a:p>
          <a:p>
            <a:pPr marL="1316038" indent="-457200">
              <a:buFont typeface="Wingdings" pitchFamily="2" charset="2"/>
              <a:buChar char="q"/>
            </a:pPr>
            <a:r>
              <a:rPr lang="en-US" sz="2800" b="1" dirty="0" smtClean="0"/>
              <a:t>Potassium</a:t>
            </a:r>
          </a:p>
          <a:p>
            <a:pPr marL="1316038" indent="-457200">
              <a:buFont typeface="Wingdings" pitchFamily="2" charset="2"/>
              <a:buChar char="q"/>
            </a:pPr>
            <a:r>
              <a:rPr lang="en-US" sz="2800" b="1" dirty="0" smtClean="0"/>
              <a:t>Vitamin D</a:t>
            </a:r>
          </a:p>
          <a:p>
            <a:pPr marL="1316038" indent="-457200">
              <a:buFont typeface="Wingdings" pitchFamily="2" charset="2"/>
              <a:buChar char="q"/>
            </a:pPr>
            <a:r>
              <a:rPr lang="en-US" sz="2800" b="1" dirty="0" smtClean="0"/>
              <a:t>Dietary Fiber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/>
              <a:t>Allowable only through </a:t>
            </a:r>
            <a:r>
              <a:rPr lang="en-US" sz="2800" b="1" dirty="0" smtClean="0"/>
              <a:t>June 30, 2016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75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Webinar Overview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00200"/>
            <a:ext cx="7086600" cy="4343400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SzPct val="100000"/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Background</a:t>
            </a:r>
          </a:p>
          <a:p>
            <a:pPr marL="457200" indent="-457200" algn="l">
              <a:buSzPct val="100000"/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Applicability in New Jersey</a:t>
            </a:r>
            <a:endParaRPr lang="en-US" sz="5100" b="1" dirty="0">
              <a:solidFill>
                <a:schemeClr val="tx1"/>
              </a:solidFill>
            </a:endParaRPr>
          </a:p>
          <a:p>
            <a:pPr marL="457200" indent="-457200" algn="l">
              <a:buSzPct val="100000"/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Standards </a:t>
            </a:r>
            <a:r>
              <a:rPr lang="en-US" sz="5100" b="1" dirty="0">
                <a:solidFill>
                  <a:schemeClr val="tx1"/>
                </a:solidFill>
              </a:rPr>
              <a:t>for Foods</a:t>
            </a:r>
          </a:p>
          <a:p>
            <a:pPr marL="1143000" lvl="1" indent="-452438" algn="l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General Standards</a:t>
            </a:r>
          </a:p>
          <a:p>
            <a:pPr marL="1143000" lvl="1" indent="-452438" algn="l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Nutrient Standards</a:t>
            </a:r>
          </a:p>
          <a:p>
            <a:pPr marL="1143000" lvl="1" indent="-452438" algn="l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Exemptions </a:t>
            </a:r>
          </a:p>
          <a:p>
            <a:pPr marL="457200" indent="-457200" algn="l">
              <a:buSzPct val="100000"/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Standards </a:t>
            </a:r>
            <a:r>
              <a:rPr lang="en-US" sz="5100" b="1" dirty="0">
                <a:solidFill>
                  <a:schemeClr val="tx1"/>
                </a:solidFill>
              </a:rPr>
              <a:t>for </a:t>
            </a:r>
            <a:r>
              <a:rPr lang="en-US" sz="5100" b="1" dirty="0" smtClean="0">
                <a:solidFill>
                  <a:schemeClr val="tx1"/>
                </a:solidFill>
              </a:rPr>
              <a:t>Beverages</a:t>
            </a:r>
          </a:p>
          <a:p>
            <a:pPr marL="457200" indent="-457200" algn="l">
              <a:buSzPct val="100000"/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Fundraisers</a:t>
            </a:r>
          </a:p>
          <a:p>
            <a:pPr marL="457200" indent="-457200" algn="l">
              <a:buSzPct val="100000"/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Recordkeeping</a:t>
            </a:r>
          </a:p>
          <a:p>
            <a:pPr marL="457200" indent="-457200" algn="l">
              <a:buSzPct val="100000"/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Resources</a:t>
            </a:r>
            <a:endParaRPr lang="en-US" sz="5100" b="1" dirty="0">
              <a:solidFill>
                <a:schemeClr val="tx1"/>
              </a:solidFill>
            </a:endParaRPr>
          </a:p>
          <a:p>
            <a:pPr algn="l"/>
            <a:r>
              <a:rPr lang="en-US" sz="2400" i="1" dirty="0" smtClean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41011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20000" cy="4525963"/>
          </a:xfrm>
        </p:spPr>
        <p:txBody>
          <a:bodyPr/>
          <a:lstStyle/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sz="3200" b="1" dirty="0" smtClean="0"/>
              <a:t>NUTRIENT STANDARDS FOR FOODS</a:t>
            </a:r>
          </a:p>
        </p:txBody>
      </p:sp>
      <p:pic>
        <p:nvPicPr>
          <p:cNvPr id="4" name="Picture 3" descr="C:\Documents and Settings\cnuser\Local Settings\Temporary Internet Files\Content.IE5\8MIPLZQ6\MP9004095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17377"/>
            <a:ext cx="2514600" cy="1649165"/>
          </a:xfrm>
          <a:prstGeom prst="rect">
            <a:avLst/>
          </a:prstGeom>
          <a:noFill/>
          <a:ln w="63500">
            <a:solidFill>
              <a:srgbClr val="FFFF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NUTRIENT STANDARDS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467600" cy="5334000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b="1" dirty="0" smtClean="0"/>
              <a:t>After meeting one of the general standards, </a:t>
            </a:r>
            <a:r>
              <a:rPr lang="en-US" b="1" dirty="0"/>
              <a:t>f</a:t>
            </a:r>
            <a:r>
              <a:rPr lang="en-US" b="1" dirty="0" smtClean="0"/>
              <a:t>ood items must next meet </a:t>
            </a:r>
            <a:r>
              <a:rPr lang="en-US" b="1" u="sng" dirty="0" smtClean="0">
                <a:solidFill>
                  <a:srgbClr val="FF0000"/>
                </a:solidFill>
              </a:rPr>
              <a:t>ALL SIX </a:t>
            </a:r>
            <a:r>
              <a:rPr lang="en-US" b="1" dirty="0" smtClean="0"/>
              <a:t>of the following nutrient standards:</a:t>
            </a:r>
          </a:p>
          <a:p>
            <a:endParaRPr lang="en-US" dirty="0"/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b="1" dirty="0" smtClean="0"/>
              <a:t>Total Fat</a:t>
            </a:r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endParaRPr lang="en-US" b="1" dirty="0" smtClean="0"/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b="1" dirty="0" smtClean="0"/>
              <a:t>Saturated Fat</a:t>
            </a:r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endParaRPr lang="en-US" b="1" dirty="0" smtClean="0"/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b="1" dirty="0" smtClean="0"/>
              <a:t>Trans Fat</a:t>
            </a:r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endParaRPr lang="en-US" b="1" dirty="0" smtClean="0"/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b="1" dirty="0" smtClean="0"/>
              <a:t>Sodium</a:t>
            </a:r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endParaRPr lang="en-US" b="1" dirty="0" smtClean="0"/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b="1" dirty="0" smtClean="0"/>
              <a:t>Calories</a:t>
            </a:r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endParaRPr lang="en-US" b="1" dirty="0" smtClean="0"/>
          </a:p>
          <a:p>
            <a:pPr marL="550926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b="1" dirty="0" smtClean="0"/>
              <a:t>Total Sugar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39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FAT STANDARD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7526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35%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total calories from fat per item as packaged/served  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q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Exemptions include: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Cheese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endParaRPr lang="en-US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Part-Skim Mozzarella Cheese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Nuts, Seeds &amp; Nut/Seed Butters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endParaRPr lang="en-US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ruit w/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uts and/or Seeds                                        </a:t>
            </a: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(No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dded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utritive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weeteners or Fat)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endParaRPr lang="en-US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Seafood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dded Fat)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 descr="C:\Documents and Settings\cnuser\Local Settings\Temporary Internet Files\Content.IE5\SYD31ESU\MC9002325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cnuser\Local Settings\Temporary Internet Files\Content.IE5\I419WO42\MC9003312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6" y="3810000"/>
            <a:ext cx="1600200" cy="12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CALCULATING TOTAL FAT PERCENTAGE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There are 2 acceptable methods for calculating total fat %</a:t>
            </a:r>
          </a:p>
          <a:p>
            <a:pPr marL="400050" lvl="1" indent="0">
              <a:buNone/>
            </a:pPr>
            <a:endParaRPr lang="en-US" sz="3000" b="1" u="sng" dirty="0" smtClean="0"/>
          </a:p>
          <a:p>
            <a:pPr marL="400050" lvl="1" indent="0">
              <a:buNone/>
            </a:pPr>
            <a:r>
              <a:rPr lang="en-US" sz="3000" b="1" dirty="0" smtClean="0">
                <a:solidFill>
                  <a:srgbClr val="FFFF00"/>
                </a:solidFill>
              </a:rPr>
              <a:t>Method 1:</a:t>
            </a:r>
          </a:p>
          <a:p>
            <a:pPr marL="400050" lvl="1" indent="0">
              <a:buNone/>
            </a:pPr>
            <a:r>
              <a:rPr lang="en-US" sz="3000" b="1" u="sng" dirty="0" smtClean="0"/>
              <a:t>Calories </a:t>
            </a:r>
            <a:r>
              <a:rPr lang="en-US" sz="3000" b="1" u="sng" dirty="0"/>
              <a:t>from fat</a:t>
            </a:r>
            <a:r>
              <a:rPr lang="en-US" sz="3000" b="1" dirty="0"/>
              <a:t>   x  </a:t>
            </a:r>
            <a:r>
              <a:rPr lang="en-US" sz="3000" b="1" dirty="0" smtClean="0"/>
              <a:t>100</a:t>
            </a:r>
          </a:p>
          <a:p>
            <a:pPr marL="400050" lvl="1" indent="0">
              <a:buNone/>
            </a:pPr>
            <a:r>
              <a:rPr lang="en-US" sz="3000" b="1" dirty="0" smtClean="0"/>
              <a:t>    Total calories</a:t>
            </a:r>
          </a:p>
          <a:p>
            <a:pPr marL="36576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346075" indent="0">
              <a:buNone/>
            </a:pPr>
            <a:r>
              <a:rPr lang="en-US" b="1" u="sng" dirty="0" smtClean="0"/>
              <a:t>Example</a:t>
            </a:r>
          </a:p>
          <a:p>
            <a:pPr marL="628650" indent="-284163">
              <a:buFont typeface="Wingdings" pitchFamily="2" charset="2"/>
              <a:buChar char="q"/>
            </a:pPr>
            <a:r>
              <a:rPr lang="en-US" b="1" dirty="0" smtClean="0"/>
              <a:t>50 / 140  =  0.3571</a:t>
            </a:r>
          </a:p>
          <a:p>
            <a:pPr marL="628650" indent="-284163">
              <a:buFont typeface="Wingdings" pitchFamily="2" charset="2"/>
              <a:buChar char="q"/>
            </a:pPr>
            <a:r>
              <a:rPr lang="en-US" b="1" dirty="0" smtClean="0"/>
              <a:t>0.3571 x 100   =  </a:t>
            </a:r>
            <a:r>
              <a:rPr lang="en-US" b="1" dirty="0" smtClean="0">
                <a:solidFill>
                  <a:srgbClr val="FF0000"/>
                </a:solidFill>
              </a:rPr>
              <a:t>35.7%</a:t>
            </a:r>
            <a:endParaRPr lang="en-US" dirty="0" smtClean="0">
              <a:solidFill>
                <a:srgbClr val="FF0000"/>
              </a:solidFill>
            </a:endParaRPr>
          </a:p>
          <a:p>
            <a:pPr marL="628650" indent="-284163">
              <a:buFont typeface="Wingdings" pitchFamily="2" charset="2"/>
              <a:buChar char="q"/>
            </a:pPr>
            <a:r>
              <a:rPr lang="en-US" b="1" dirty="0" smtClean="0"/>
              <a:t>Must be: ≤35%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Do not round</a:t>
            </a:r>
          </a:p>
          <a:p>
            <a:pPr>
              <a:buNone/>
            </a:pPr>
            <a:r>
              <a:rPr lang="en-US" sz="2800" b="1" dirty="0" smtClean="0"/>
              <a:t>     </a:t>
            </a: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This product is not allowed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6477000" y="3200400"/>
            <a:ext cx="9144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152400" y="5310996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305167"/>
            <a:ext cx="2823125" cy="348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 Arrow 10"/>
          <p:cNvSpPr/>
          <p:nvPr/>
        </p:nvSpPr>
        <p:spPr>
          <a:xfrm>
            <a:off x="7020435" y="3368456"/>
            <a:ext cx="406908" cy="183712"/>
          </a:xfrm>
          <a:prstGeom prst="leftArrow">
            <a:avLst>
              <a:gd name="adj1" fmla="val 50000"/>
              <a:gd name="adj2" fmla="val 571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639470" y="2944562"/>
            <a:ext cx="151681" cy="376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glutino.com/wp-content/uploads/2010/10/nutrition_Pretzel-Twists-8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251" y="2573598"/>
            <a:ext cx="2185949" cy="31713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96" y="1524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Calculating Total Fat Percentage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Method </a:t>
            </a:r>
            <a:r>
              <a:rPr lang="en-US" sz="3600" b="1" dirty="0" smtClean="0">
                <a:solidFill>
                  <a:srgbClr val="FFFF00"/>
                </a:solidFill>
              </a:rPr>
              <a:t>2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30" y="1219200"/>
            <a:ext cx="7772400" cy="5169871"/>
          </a:xfrm>
        </p:spPr>
        <p:txBody>
          <a:bodyPr>
            <a:normAutofit lnSpcReduction="10000"/>
          </a:bodyPr>
          <a:lstStyle/>
          <a:p>
            <a:pPr marL="60325" lvl="1" indent="52388">
              <a:buNone/>
            </a:pPr>
            <a:endParaRPr lang="en-US" sz="2400" b="1" u="sng" dirty="0" smtClean="0"/>
          </a:p>
          <a:p>
            <a:pPr marL="60325" lvl="1" indent="52388">
              <a:buNone/>
            </a:pPr>
            <a:r>
              <a:rPr lang="en-US" sz="2400" b="1" u="sng" dirty="0" smtClean="0"/>
              <a:t>Total </a:t>
            </a:r>
            <a:r>
              <a:rPr lang="en-US" sz="2400" b="1" u="sng" dirty="0"/>
              <a:t>fat </a:t>
            </a:r>
            <a:r>
              <a:rPr lang="en-US" sz="2400" b="1" u="sng" dirty="0" err="1" smtClean="0"/>
              <a:t>gms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x 9 </a:t>
            </a:r>
            <a:r>
              <a:rPr lang="en-US" sz="2400" b="1" u="sng" dirty="0" err="1" smtClean="0"/>
              <a:t>cal</a:t>
            </a:r>
            <a:r>
              <a:rPr lang="en-US" sz="2400" b="1" u="sng" dirty="0" smtClean="0"/>
              <a:t>/</a:t>
            </a:r>
            <a:r>
              <a:rPr lang="en-US" sz="2400" b="1" u="sng" dirty="0" err="1" smtClean="0"/>
              <a:t>gm</a:t>
            </a:r>
            <a:r>
              <a:rPr lang="en-US" sz="2400" b="1" dirty="0" smtClean="0"/>
              <a:t>   </a:t>
            </a:r>
            <a:r>
              <a:rPr lang="en-US" sz="2400" b="1" dirty="0"/>
              <a:t>x 100</a:t>
            </a:r>
          </a:p>
          <a:p>
            <a:pPr marL="60325" lvl="1" indent="52388">
              <a:buNone/>
            </a:pPr>
            <a:r>
              <a:rPr lang="en-US" sz="2400" b="1" dirty="0"/>
              <a:t> 	</a:t>
            </a:r>
            <a:r>
              <a:rPr lang="en-US" sz="2400" b="1" dirty="0" smtClean="0"/>
              <a:t>   Total </a:t>
            </a:r>
            <a:r>
              <a:rPr lang="en-US" sz="2400" b="1" dirty="0"/>
              <a:t>calories</a:t>
            </a:r>
          </a:p>
          <a:p>
            <a:pPr marL="36576" indent="0">
              <a:buNone/>
            </a:pPr>
            <a:endParaRPr lang="en-US" sz="2400" u="sng" dirty="0" smtClean="0"/>
          </a:p>
          <a:p>
            <a:pPr marL="36576" indent="0">
              <a:buNone/>
            </a:pPr>
            <a:r>
              <a:rPr lang="en-US" sz="2400" b="1" u="sng" dirty="0" smtClean="0"/>
              <a:t>Example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5</a:t>
            </a:r>
            <a:r>
              <a:rPr lang="en-US" sz="2400" b="1" dirty="0" smtClean="0"/>
              <a:t> x 9 </a:t>
            </a:r>
            <a:r>
              <a:rPr lang="en-US" sz="2400" b="1" dirty="0" err="1" smtClean="0"/>
              <a:t>cal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gm</a:t>
            </a:r>
            <a:r>
              <a:rPr lang="en-US" sz="2400" b="1" dirty="0" smtClean="0"/>
              <a:t> =45 calories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45 / 140 =0.3214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0.3214 x 100   =  </a:t>
            </a:r>
            <a:r>
              <a:rPr lang="en-US" sz="2400" b="1" dirty="0" smtClean="0">
                <a:solidFill>
                  <a:srgbClr val="FF0000"/>
                </a:solidFill>
              </a:rPr>
              <a:t>32.14%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Must be: ≤35% </a:t>
            </a:r>
            <a:endParaRPr lang="en-US" sz="28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This product is allowed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FFFF00"/>
                </a:solidFill>
              </a:rPr>
              <a:t>WHAT? It’s the same product!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01607" y="2514600"/>
            <a:ext cx="289844" cy="11799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62851" y="2781217"/>
            <a:ext cx="228600" cy="1846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965365" y="3505200"/>
            <a:ext cx="30293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4313" y="5257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87" y="2305167"/>
            <a:ext cx="2858300" cy="325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7059397" y="3276600"/>
            <a:ext cx="406908" cy="183712"/>
          </a:xfrm>
          <a:prstGeom prst="leftArrow">
            <a:avLst>
              <a:gd name="adj1" fmla="val 50000"/>
              <a:gd name="adj2" fmla="val 571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7103120" y="3717826"/>
            <a:ext cx="388331" cy="146490"/>
          </a:xfrm>
          <a:prstGeom prst="leftArrow">
            <a:avLst>
              <a:gd name="adj1" fmla="val 50000"/>
              <a:gd name="adj2" fmla="val 57120"/>
            </a:avLst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19697" y="5607004"/>
            <a:ext cx="3810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CALCULATING TOTAL FAT PERCENTAGE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NOTES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77724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Each method may yield slightly different results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It is acceptable to use only one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Do </a:t>
            </a:r>
            <a:r>
              <a:rPr lang="en-US" sz="2800" b="1" dirty="0"/>
              <a:t>not </a:t>
            </a:r>
            <a:r>
              <a:rPr lang="en-US" sz="2800" b="1" dirty="0" smtClean="0"/>
              <a:t>round results for either method </a:t>
            </a: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</a:rPr>
              <a:t>If </a:t>
            </a:r>
            <a:r>
              <a:rPr lang="en-US" sz="2800" b="1" u="sng" dirty="0" smtClean="0">
                <a:solidFill>
                  <a:srgbClr val="FFFF00"/>
                </a:solidFill>
              </a:rPr>
              <a:t>either</a:t>
            </a:r>
            <a:r>
              <a:rPr lang="en-US" sz="2800" b="1" dirty="0" smtClean="0">
                <a:solidFill>
                  <a:srgbClr val="FFFF00"/>
                </a:solidFill>
              </a:rPr>
              <a:t> method results in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≤35%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calories from fat, the product WILL MEET the total fat standard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3962400" cy="609600"/>
          </a:xfrm>
        </p:spPr>
        <p:txBody>
          <a:bodyPr>
            <a:normAutofit fontScale="92500" lnSpcReduction="20000"/>
          </a:bodyPr>
          <a:lstStyle/>
          <a:p>
            <a:r>
              <a:rPr lang="en-US" sz="44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 Fat</a:t>
            </a:r>
            <a:endParaRPr lang="en-US" sz="44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1752600"/>
            <a:ext cx="3962400" cy="3845720"/>
          </a:xfrm>
        </p:spPr>
        <p:txBody>
          <a:bodyPr/>
          <a:lstStyle/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Zero grams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 portion as packaged/served      (&lt; 0.5 g)  </a:t>
            </a:r>
          </a:p>
          <a:p>
            <a:pPr lvl="1">
              <a:buClrTx/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572000" y="533400"/>
            <a:ext cx="4041775" cy="65484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 Fat</a:t>
            </a:r>
            <a:endParaRPr lang="en-US" sz="44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45" y="1371600"/>
            <a:ext cx="4648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endParaRPr lang="en-US" sz="2000" dirty="0" smtClean="0"/>
          </a:p>
          <a:p>
            <a:pPr marL="342900" lvl="0" indent="-342900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000" b="1" dirty="0" smtClean="0"/>
              <a:t>  </a:t>
            </a:r>
            <a:r>
              <a:rPr lang="en-US" sz="2400" b="1" dirty="0" smtClean="0"/>
              <a:t>&lt;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10% of total calories per</a:t>
            </a:r>
          </a:p>
          <a:p>
            <a:pPr lvl="0">
              <a:buClr>
                <a:srgbClr val="0070C0"/>
              </a:buClr>
              <a:buSzPct val="100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item as packaged/served</a:t>
            </a:r>
          </a:p>
          <a:p>
            <a:pPr lvl="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Exemptions: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800100" lvl="1" indent="-342900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Reduced Fat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</a:p>
          <a:p>
            <a:pPr marL="628650" lvl="1" indent="-171450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Part-Skim Mozzarella</a:t>
            </a:r>
          </a:p>
          <a:p>
            <a:pPr marL="628650" lvl="1" indent="-171450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Nuts, Seeds &amp; Nut/Seed</a:t>
            </a:r>
          </a:p>
          <a:p>
            <a:pPr lvl="1">
              <a:buClr>
                <a:srgbClr val="0070C0"/>
              </a:buClr>
              <a:buSzPct val="100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Butters</a:t>
            </a:r>
          </a:p>
          <a:p>
            <a:pPr marL="628650" lvl="1" indent="-171450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Dried Fruit w/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uts and/or Seeds 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dded Nutritive Sweeteners or Fat)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07677"/>
            <a:ext cx="1676400" cy="18287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090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96" y="1524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CALCULATING SATURATED FAT PERCENTAGE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6995"/>
            <a:ext cx="7772400" cy="5169871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endParaRPr lang="en-US" sz="1900" b="1" u="sng" dirty="0" smtClean="0">
              <a:solidFill>
                <a:srgbClr val="FFFF00"/>
              </a:solidFill>
            </a:endParaRPr>
          </a:p>
          <a:p>
            <a:pPr marL="60325" lvl="1" indent="52388">
              <a:buNone/>
            </a:pPr>
            <a:r>
              <a:rPr lang="en-US" sz="2400" b="1" u="sng" dirty="0" smtClean="0"/>
              <a:t>Saturated </a:t>
            </a:r>
            <a:r>
              <a:rPr lang="en-US" sz="2400" b="1" u="sng" dirty="0"/>
              <a:t>fat </a:t>
            </a:r>
            <a:r>
              <a:rPr lang="en-US" sz="2400" b="1" u="sng" dirty="0" err="1" smtClean="0"/>
              <a:t>gm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x 9 </a:t>
            </a:r>
            <a:r>
              <a:rPr lang="en-US" sz="2400" b="1" u="sng" dirty="0" err="1" smtClean="0"/>
              <a:t>cal</a:t>
            </a:r>
            <a:r>
              <a:rPr lang="en-US" sz="2400" b="1" u="sng" dirty="0" smtClean="0"/>
              <a:t>/</a:t>
            </a:r>
            <a:r>
              <a:rPr lang="en-US" sz="2400" b="1" u="sng" dirty="0" err="1" smtClean="0"/>
              <a:t>gm</a:t>
            </a:r>
            <a:r>
              <a:rPr lang="en-US" sz="2400" b="1" dirty="0" smtClean="0"/>
              <a:t>   </a:t>
            </a:r>
            <a:r>
              <a:rPr lang="en-US" sz="2400" b="1" dirty="0"/>
              <a:t>x 100</a:t>
            </a:r>
          </a:p>
          <a:p>
            <a:pPr marL="60325" lvl="1" indent="52388">
              <a:buNone/>
            </a:pPr>
            <a:r>
              <a:rPr lang="en-US" sz="2400" b="1" dirty="0"/>
              <a:t> 	</a:t>
            </a:r>
            <a:r>
              <a:rPr lang="en-US" sz="2400" b="1" dirty="0" smtClean="0"/>
              <a:t>   Total </a:t>
            </a:r>
            <a:r>
              <a:rPr lang="en-US" sz="2400" b="1" dirty="0"/>
              <a:t>calories</a:t>
            </a:r>
          </a:p>
          <a:p>
            <a:pPr marL="36576" indent="0">
              <a:buNone/>
            </a:pPr>
            <a:endParaRPr lang="en-US" sz="2400" u="sng" dirty="0" smtClean="0"/>
          </a:p>
          <a:p>
            <a:pPr marL="36576" indent="0">
              <a:buNone/>
            </a:pPr>
            <a:r>
              <a:rPr lang="en-US" sz="2400" b="1" u="sng" dirty="0" smtClean="0"/>
              <a:t>Example</a:t>
            </a:r>
          </a:p>
          <a:p>
            <a:r>
              <a:rPr lang="en-US" sz="2800" b="1" dirty="0" smtClean="0"/>
              <a:t>0.5g x 9 </a:t>
            </a:r>
            <a:r>
              <a:rPr lang="en-US" sz="2800" b="1" dirty="0" err="1" smtClean="0"/>
              <a:t>cal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gm</a:t>
            </a:r>
            <a:r>
              <a:rPr lang="en-US" sz="2800" b="1" dirty="0" smtClean="0"/>
              <a:t> =4.5 calories</a:t>
            </a:r>
          </a:p>
          <a:p>
            <a:r>
              <a:rPr lang="en-US" sz="2800" b="1" dirty="0"/>
              <a:t>4</a:t>
            </a:r>
            <a:r>
              <a:rPr lang="en-US" sz="2800" b="1" dirty="0" smtClean="0"/>
              <a:t>.5 / 140 =0.3214</a:t>
            </a:r>
          </a:p>
          <a:p>
            <a:r>
              <a:rPr lang="en-US" sz="2800" b="1" dirty="0" smtClean="0"/>
              <a:t>0.3214 x 100   =  </a:t>
            </a:r>
            <a:r>
              <a:rPr lang="en-US" sz="2800" b="1" dirty="0" smtClean="0">
                <a:solidFill>
                  <a:srgbClr val="FF0000"/>
                </a:solidFill>
              </a:rPr>
              <a:t>3.21%</a:t>
            </a:r>
            <a:endParaRPr lang="en-US" sz="2800" b="1" dirty="0" smtClean="0"/>
          </a:p>
          <a:p>
            <a:r>
              <a:rPr lang="en-US" sz="2800" b="1" dirty="0" smtClean="0"/>
              <a:t>Must be</a:t>
            </a:r>
            <a:r>
              <a:rPr lang="en-US" sz="2800" b="1" smtClean="0"/>
              <a:t>: </a:t>
            </a:r>
            <a:r>
              <a:rPr lang="en-US" sz="2800" b="1" smtClean="0"/>
              <a:t>&lt;10</a:t>
            </a:r>
            <a:r>
              <a:rPr lang="en-US" sz="2800" b="1" dirty="0" smtClean="0"/>
              <a:t>%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This product meets saturated fat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standard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01607" y="2514600"/>
            <a:ext cx="289844" cy="11799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581900" y="2873550"/>
            <a:ext cx="228600" cy="1846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305167"/>
            <a:ext cx="2670725" cy="304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7581900" y="3734666"/>
            <a:ext cx="302936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82203" y="3152655"/>
            <a:ext cx="152400" cy="211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STANDARDS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00B0F0"/>
              </a:buClr>
              <a:buFont typeface="Wingdings" pitchFamily="2" charset="2"/>
              <a:buChar char="q"/>
            </a:pPr>
            <a:endParaRPr lang="en-US" dirty="0" smtClean="0"/>
          </a:p>
          <a:p>
            <a:pPr lvl="1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Entrées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≤ 480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mg sodium per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 (unless exempted)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Wingdings" pitchFamily="2" charset="2"/>
              <a:buChar char="q"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Snack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Side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tems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93192" lvl="1" indent="0">
              <a:buNone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≤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230 mg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(until June 30, 2016)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buNone/>
            </a:pP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≤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200 mg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(after July 1, 2016)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buNone/>
            </a:pPr>
            <a:endParaRPr lang="en-US" b="1" i="1" dirty="0" smtClean="0"/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2" descr="C:\Documents and Settings\cnuser\Local Settings\Temporary Internet Files\Content.IE5\ULVXFDR8\MC9003490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300">
            <a:off x="6613888" y="2723107"/>
            <a:ext cx="1839830" cy="23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CALORIE STANDARDS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pPr lvl="1"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Entrees: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≤ 350 calories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(unless exempted)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en-US" b="1" dirty="0" smtClean="0"/>
          </a:p>
          <a:p>
            <a:pPr lvl="1"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Snack Items/Side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ishes:</a:t>
            </a:r>
          </a:p>
          <a:p>
            <a:pPr marL="393192" lvl="1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≤ 200 calories per item</a:t>
            </a:r>
            <a:endParaRPr lang="en-US" sz="4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INTERIM FINAL RULE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/>
              <a:t>Healthy, Hunger-Free Kids Act </a:t>
            </a:r>
            <a:r>
              <a:rPr lang="en-US" sz="2400" b="1" dirty="0" smtClean="0"/>
              <a:t>(HHFKA) provided </a:t>
            </a:r>
            <a:r>
              <a:rPr lang="en-US" sz="2400" b="1" dirty="0"/>
              <a:t>USDA authority to establish minimum nutrition standards for all foods and beverages </a:t>
            </a:r>
            <a:r>
              <a:rPr lang="en-US" sz="2400" b="1" u="sng" dirty="0"/>
              <a:t>sold</a:t>
            </a:r>
            <a:r>
              <a:rPr lang="en-US" sz="2400" b="1" dirty="0"/>
              <a:t> outside of the Federal child nutrition programs in </a:t>
            </a:r>
            <a:r>
              <a:rPr lang="en-US" sz="2400" b="1" dirty="0" smtClean="0"/>
              <a:t>schools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The law specifies that the nutrition standards shall apply to all food and beverages sold:</a:t>
            </a:r>
            <a:endParaRPr lang="en-US" sz="2800" b="1" dirty="0" smtClean="0"/>
          </a:p>
          <a:p>
            <a:pPr>
              <a:buNone/>
            </a:pPr>
            <a:r>
              <a:rPr lang="en-US" sz="1050" b="1" dirty="0" smtClean="0"/>
              <a:t> </a:t>
            </a:r>
          </a:p>
          <a:p>
            <a:pPr marL="1257300" lvl="1" indent="-342900">
              <a:buFont typeface="Wingdings" pitchFamily="2" charset="2"/>
              <a:buChar char="q"/>
            </a:pPr>
            <a:r>
              <a:rPr lang="en-US" sz="2400" b="1" dirty="0" smtClean="0"/>
              <a:t>Outside the school meal programs</a:t>
            </a:r>
          </a:p>
          <a:p>
            <a:pPr marL="1085850" lvl="1" indent="-171450">
              <a:buFont typeface="Wingdings" pitchFamily="2" charset="2"/>
              <a:buChar char="q"/>
            </a:pPr>
            <a:endParaRPr lang="en-US" sz="1050" b="1" dirty="0" smtClean="0"/>
          </a:p>
          <a:p>
            <a:pPr marL="1257300" lvl="1" indent="-342900">
              <a:buFont typeface="Wingdings" pitchFamily="2" charset="2"/>
              <a:buChar char="q"/>
            </a:pPr>
            <a:r>
              <a:rPr lang="en-US" sz="2400" b="1" dirty="0" smtClean="0"/>
              <a:t>On the school campus</a:t>
            </a:r>
          </a:p>
          <a:p>
            <a:pPr marL="1085850" lvl="1" indent="-171450">
              <a:buFont typeface="Wingdings" pitchFamily="2" charset="2"/>
              <a:buChar char="q"/>
            </a:pPr>
            <a:endParaRPr lang="en-US" sz="1200" b="1" dirty="0" smtClean="0"/>
          </a:p>
          <a:p>
            <a:pPr marL="1257300" lvl="1" indent="-342900">
              <a:buFont typeface="Wingdings" pitchFamily="2" charset="2"/>
              <a:buChar char="q"/>
            </a:pPr>
            <a:r>
              <a:rPr lang="en-US" sz="2400" b="1" dirty="0" smtClean="0"/>
              <a:t>At any time during the school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ACCOMPANIMENTS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32500" lnSpcReduction="20000"/>
          </a:bodyPr>
          <a:lstStyle/>
          <a:p>
            <a:pPr>
              <a:buSzPct val="100000"/>
              <a:buFont typeface="Wingdings" pitchFamily="2" charset="2"/>
              <a:buChar char="q"/>
            </a:pPr>
            <a:r>
              <a:rPr lang="en-US" sz="6200" b="1" dirty="0" smtClean="0"/>
              <a:t>Must be included in the nutrient profile as a part of item served</a:t>
            </a:r>
          </a:p>
          <a:p>
            <a:pPr>
              <a:buNone/>
            </a:pPr>
            <a:r>
              <a:rPr lang="en-US" sz="6200" b="1" dirty="0" smtClean="0"/>
              <a:t> </a:t>
            </a:r>
          </a:p>
          <a:p>
            <a:pPr marL="448056" lvl="1" indent="0">
              <a:buNone/>
            </a:pPr>
            <a:r>
              <a:rPr lang="en-US" sz="6200" b="1" dirty="0" smtClean="0"/>
              <a:t>Examples include:</a:t>
            </a:r>
          </a:p>
          <a:p>
            <a:pPr>
              <a:buNone/>
            </a:pPr>
            <a:r>
              <a:rPr lang="en-US" sz="6200" b="1" dirty="0" smtClean="0"/>
              <a:t>   </a:t>
            </a:r>
          </a:p>
          <a:p>
            <a:pPr marL="1598613" indent="-400050">
              <a:buFont typeface="Wingdings" pitchFamily="2" charset="2"/>
              <a:buChar char="q"/>
            </a:pPr>
            <a:r>
              <a:rPr lang="en-US" sz="6200" b="1" dirty="0" smtClean="0"/>
              <a:t>Salad dressings</a:t>
            </a:r>
          </a:p>
          <a:p>
            <a:pPr marL="1598613" indent="-400050">
              <a:buFont typeface="Wingdings" pitchFamily="2" charset="2"/>
              <a:buChar char="q"/>
            </a:pPr>
            <a:endParaRPr lang="en-US" sz="6200" b="1" dirty="0" smtClean="0"/>
          </a:p>
          <a:p>
            <a:pPr marL="1598613" indent="-400050">
              <a:buFont typeface="Wingdings" pitchFamily="2" charset="2"/>
              <a:buChar char="q"/>
            </a:pPr>
            <a:r>
              <a:rPr lang="en-US" sz="6200" b="1" dirty="0" smtClean="0"/>
              <a:t>Butter or jelly</a:t>
            </a:r>
          </a:p>
          <a:p>
            <a:pPr marL="1598613" indent="-400050">
              <a:buFont typeface="Wingdings" pitchFamily="2" charset="2"/>
              <a:buChar char="q"/>
            </a:pPr>
            <a:endParaRPr lang="en-US" sz="6200" b="1" dirty="0" smtClean="0"/>
          </a:p>
          <a:p>
            <a:pPr marL="1598613" indent="-400050">
              <a:buFont typeface="Wingdings" pitchFamily="2" charset="2"/>
              <a:buChar char="q"/>
            </a:pPr>
            <a:r>
              <a:rPr lang="en-US" sz="6200" b="1" dirty="0" smtClean="0"/>
              <a:t>Cream cheese</a:t>
            </a:r>
          </a:p>
          <a:p>
            <a:pPr marL="1598613" indent="-400050">
              <a:buFont typeface="Wingdings" pitchFamily="2" charset="2"/>
              <a:buChar char="q"/>
            </a:pPr>
            <a:endParaRPr lang="en-US" sz="6200" b="1" dirty="0" smtClean="0"/>
          </a:p>
          <a:p>
            <a:pPr marL="1598613" indent="-400050">
              <a:buFont typeface="Wingdings" pitchFamily="2" charset="2"/>
              <a:buChar char="q"/>
            </a:pPr>
            <a:r>
              <a:rPr lang="en-US" sz="6200" b="1" dirty="0" smtClean="0"/>
              <a:t>Catsup or mustard</a:t>
            </a:r>
          </a:p>
          <a:p>
            <a:pPr marL="1598613" indent="-400050">
              <a:buFont typeface="Wingdings" pitchFamily="2" charset="2"/>
              <a:buChar char="q"/>
            </a:pPr>
            <a:endParaRPr lang="en-US" sz="6200" b="1" dirty="0" smtClean="0"/>
          </a:p>
          <a:p>
            <a:pPr marL="1598613" indent="-400050">
              <a:buFont typeface="Wingdings" pitchFamily="2" charset="2"/>
              <a:buChar char="q"/>
            </a:pPr>
            <a:r>
              <a:rPr lang="en-US" sz="6200" b="1" dirty="0" smtClean="0"/>
              <a:t>Garnishes</a:t>
            </a:r>
          </a:p>
          <a:p>
            <a:pPr marL="419100" indent="-22225">
              <a:buNone/>
            </a:pPr>
            <a:endParaRPr lang="en-US" sz="6200" b="1" dirty="0" smtClean="0"/>
          </a:p>
          <a:p>
            <a:pPr>
              <a:buSzPct val="100000"/>
              <a:buFont typeface="Wingdings" pitchFamily="2" charset="2"/>
              <a:buChar char="q"/>
            </a:pPr>
            <a:r>
              <a:rPr lang="en-US" sz="6200" b="1" dirty="0" smtClean="0"/>
              <a:t> No pre-portioning required</a:t>
            </a:r>
          </a:p>
          <a:p>
            <a:pPr>
              <a:buNone/>
            </a:pPr>
            <a:endParaRPr lang="en-US" sz="6200" b="1" dirty="0" smtClean="0"/>
          </a:p>
          <a:p>
            <a:pPr marL="448056" lvl="1" indent="0">
              <a:buNone/>
            </a:pPr>
            <a:r>
              <a:rPr lang="en-US" sz="6200" b="1" dirty="0" smtClean="0"/>
              <a:t>An </a:t>
            </a:r>
            <a:r>
              <a:rPr lang="en-US" sz="6200" b="1" dirty="0" smtClean="0">
                <a:solidFill>
                  <a:srgbClr val="FFFF00"/>
                </a:solidFill>
              </a:rPr>
              <a:t>average portion </a:t>
            </a:r>
            <a:r>
              <a:rPr lang="en-US" sz="6200" b="1" dirty="0" smtClean="0"/>
              <a:t>may be determined</a:t>
            </a:r>
          </a:p>
          <a:p>
            <a:endParaRPr lang="en-US" dirty="0"/>
          </a:p>
        </p:txBody>
      </p:sp>
      <p:pic>
        <p:nvPicPr>
          <p:cNvPr id="7170" name="Picture 2" descr="http://ecx.images-amazon.com/images/I/51f4MpaDihL._SY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14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SUGAR STANDARDS</a:t>
            </a:r>
            <a:endParaRPr lang="en-US" sz="4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3400" y="1600200"/>
            <a:ext cx="8153400" cy="3617120"/>
          </a:xfrm>
        </p:spPr>
        <p:txBody>
          <a:bodyPr/>
          <a:lstStyle/>
          <a:p>
            <a:pPr lvl="0" algn="ctr">
              <a:buNone/>
            </a:pPr>
            <a:endParaRPr lang="en-US" sz="3200" b="1" dirty="0" smtClean="0"/>
          </a:p>
          <a:p>
            <a:pPr algn="ctr"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≤ 35% of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total sugars per item as packaged/served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098" name="Picture 2" descr="C:\Documents and Settings\cnuser\Local Settings\Temporary Internet Files\Content.IE5\ULVXFDR8\MP9004485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286000" cy="1752600"/>
          </a:xfrm>
          <a:prstGeom prst="rect">
            <a:avLst/>
          </a:prstGeom>
          <a:noFill/>
          <a:ln w="63500">
            <a:solidFill>
              <a:srgbClr val="CC66FF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 EXEMPTIONS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Dried/Dehydrated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ruits or Vegetables                     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(No added nutritive sweeteners)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Dried Fruits with nutritive sweeteners for processing and/or palatability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(e.g., dried cranberries, tart cherries, and blueberries)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ruit with only Nuts/Seeds                                  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(No added nutritive sweeteners or fat)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820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Total Sugar Calculation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4525963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To calculate percentage of sugar by weight: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b="1" u="sng" dirty="0" smtClean="0"/>
              <a:t>          Total sugar </a:t>
            </a:r>
            <a:r>
              <a:rPr lang="en-US" b="1" u="sng" dirty="0" err="1" smtClean="0"/>
              <a:t>gms</a:t>
            </a:r>
            <a:r>
              <a:rPr lang="en-US" b="1" u="sng" dirty="0" smtClean="0"/>
              <a:t>         </a:t>
            </a:r>
            <a:r>
              <a:rPr lang="en-US" b="1" dirty="0" smtClean="0"/>
              <a:t>   x 100</a:t>
            </a:r>
          </a:p>
          <a:p>
            <a:pPr marL="36576" indent="0">
              <a:buNone/>
            </a:pPr>
            <a:r>
              <a:rPr lang="en-US" b="1" dirty="0" smtClean="0"/>
              <a:t>Total product weight in </a:t>
            </a:r>
            <a:r>
              <a:rPr lang="en-US" b="1" dirty="0" err="1" smtClean="0"/>
              <a:t>gms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marL="36576" indent="0">
              <a:buNone/>
            </a:pPr>
            <a:r>
              <a:rPr lang="en-US" b="1" u="sng" dirty="0" smtClean="0"/>
              <a:t>Example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2g  / 28g = 0.0714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0.0714 x 100 = 7.14%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Weight </a:t>
            </a:r>
            <a:r>
              <a:rPr lang="en-US" b="1" dirty="0"/>
              <a:t>of all sugars is </a:t>
            </a:r>
            <a:r>
              <a:rPr lang="en-US" b="1" dirty="0">
                <a:solidFill>
                  <a:srgbClr val="FF0000"/>
                </a:solidFill>
              </a:rPr>
              <a:t>≤35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marL="36576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of </a:t>
            </a:r>
            <a:r>
              <a:rPr lang="en-US" b="1" dirty="0"/>
              <a:t>the serving size </a:t>
            </a:r>
            <a:r>
              <a:rPr lang="en-US" b="1" dirty="0" smtClean="0"/>
              <a:t>weight </a:t>
            </a:r>
            <a:endParaRPr lang="en-US" b="1" dirty="0"/>
          </a:p>
          <a:p>
            <a:pPr marL="36576" indent="0">
              <a:buNone/>
            </a:pPr>
            <a:endParaRPr lang="en-US" b="1" dirty="0" smtClean="0"/>
          </a:p>
          <a:p>
            <a:pPr marL="36576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This product meets sugar criteria                        </a:t>
            </a:r>
            <a:r>
              <a:rPr lang="en-US" dirty="0" smtClean="0"/>
              <a:t>criteria.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49473" y="4724400"/>
            <a:ext cx="609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313" y="4876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305167"/>
            <a:ext cx="2670725" cy="304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7696200" y="26670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240861" y="4724400"/>
            <a:ext cx="5334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92964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GENERAL &amp; NUTRITION STANDARDS SUMMARY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600" b="1" dirty="0" smtClean="0"/>
          </a:p>
          <a:p>
            <a:pPr>
              <a:buNone/>
            </a:pPr>
            <a:r>
              <a:rPr lang="en-US" sz="600" b="1" dirty="0" smtClean="0"/>
              <a:t>  </a:t>
            </a:r>
            <a:endParaRPr lang="en-US" sz="500" b="1" dirty="0" smtClean="0"/>
          </a:p>
          <a:p>
            <a:pPr>
              <a:buNone/>
            </a:pPr>
            <a:r>
              <a:rPr lang="en-US" sz="1800" b="1" dirty="0" smtClean="0"/>
              <a:t>• Be a “whole grain-rich” grain product; </a:t>
            </a:r>
            <a:r>
              <a:rPr lang="en-US" sz="1800" b="1" dirty="0" smtClean="0">
                <a:solidFill>
                  <a:srgbClr val="FFFF00"/>
                </a:solidFill>
              </a:rPr>
              <a:t>or</a:t>
            </a:r>
          </a:p>
          <a:p>
            <a:pPr>
              <a:buNone/>
            </a:pPr>
            <a:r>
              <a:rPr lang="en-US" sz="1800" b="1" dirty="0" smtClean="0"/>
              <a:t>• Have as the first ingredient a fruit, a vegetable, a dairy product, or a protein food; </a:t>
            </a:r>
            <a:r>
              <a:rPr lang="en-US" sz="1800" b="1" dirty="0" smtClean="0">
                <a:solidFill>
                  <a:srgbClr val="FFFF00"/>
                </a:solidFill>
              </a:rPr>
              <a:t>or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US" sz="1800" b="1" dirty="0" smtClean="0"/>
              <a:t>• Be a combination food that contains at least ¼ cup of fruit and/or vegetable; </a:t>
            </a:r>
            <a:r>
              <a:rPr lang="en-US" sz="1800" b="1" dirty="0" smtClean="0">
                <a:solidFill>
                  <a:srgbClr val="FFFF00"/>
                </a:solidFill>
              </a:rPr>
              <a:t>or</a:t>
            </a:r>
          </a:p>
          <a:p>
            <a:pPr>
              <a:buNone/>
            </a:pPr>
            <a:r>
              <a:rPr lang="en-US" sz="1800" b="1" dirty="0" smtClean="0"/>
              <a:t>• Contain 10% of the Daily Value (DV) of one of the nutrients of public health concern, calcium, potassium, vitamin D, or dietary fiber (</a:t>
            </a:r>
            <a:r>
              <a:rPr lang="en-US" sz="1400" b="1" dirty="0" smtClean="0"/>
              <a:t>will expire 2016</a:t>
            </a:r>
            <a:r>
              <a:rPr lang="en-US" sz="1800" b="1" dirty="0" smtClean="0"/>
              <a:t>).</a:t>
            </a:r>
          </a:p>
          <a:p>
            <a:pPr>
              <a:buNone/>
            </a:pPr>
            <a:r>
              <a:rPr lang="en-US" sz="1800" b="1" dirty="0" smtClean="0"/>
              <a:t>Calorie limits:</a:t>
            </a:r>
          </a:p>
          <a:p>
            <a:pPr>
              <a:buNone/>
            </a:pPr>
            <a:r>
              <a:rPr lang="en-US" sz="1800" b="1" dirty="0" smtClean="0"/>
              <a:t>	° Snack items:  ≤ 200 calories</a:t>
            </a:r>
          </a:p>
          <a:p>
            <a:pPr>
              <a:buNone/>
            </a:pPr>
            <a:r>
              <a:rPr lang="en-US" sz="1800" b="1" dirty="0" smtClean="0"/>
              <a:t>	° Entrée items:  ≤ 350 calories</a:t>
            </a:r>
          </a:p>
          <a:p>
            <a:pPr>
              <a:buNone/>
            </a:pPr>
            <a:r>
              <a:rPr lang="en-US" sz="1800" b="1" dirty="0" smtClean="0"/>
              <a:t>Sodium limits:</a:t>
            </a:r>
          </a:p>
          <a:p>
            <a:pPr>
              <a:buNone/>
            </a:pPr>
            <a:r>
              <a:rPr lang="en-US" sz="1800" b="1" dirty="0" smtClean="0"/>
              <a:t>	° Snack items:  ≤ 230 mg </a:t>
            </a:r>
            <a:r>
              <a:rPr lang="en-US" sz="1400" b="1" dirty="0" smtClean="0"/>
              <a:t>(200 mg in 2016)</a:t>
            </a:r>
          </a:p>
          <a:p>
            <a:pPr>
              <a:buNone/>
            </a:pPr>
            <a:r>
              <a:rPr lang="en-US" sz="1800" b="1" dirty="0" smtClean="0"/>
              <a:t>	° Entrée items:  ≤ 480 mg</a:t>
            </a:r>
          </a:p>
          <a:p>
            <a:pPr>
              <a:buNone/>
            </a:pPr>
            <a:r>
              <a:rPr lang="en-US" sz="1800" b="1" dirty="0" smtClean="0"/>
              <a:t>Fat limits:</a:t>
            </a:r>
          </a:p>
          <a:p>
            <a:pPr>
              <a:buNone/>
            </a:pPr>
            <a:r>
              <a:rPr lang="en-US" sz="1800" b="1" dirty="0" smtClean="0"/>
              <a:t>	° Total fat:  ≤ 35% of calories</a:t>
            </a:r>
          </a:p>
          <a:p>
            <a:pPr>
              <a:buNone/>
            </a:pPr>
            <a:r>
              <a:rPr lang="en-US" sz="1800" b="1" dirty="0" smtClean="0"/>
              <a:t>	° Saturated fat:  &lt; 10% of calories </a:t>
            </a:r>
          </a:p>
          <a:p>
            <a:pPr>
              <a:buNone/>
            </a:pPr>
            <a:r>
              <a:rPr lang="en-US" sz="1800" b="1" dirty="0" smtClean="0"/>
              <a:t>	° Trans fat: zero grams</a:t>
            </a:r>
          </a:p>
          <a:p>
            <a:pPr>
              <a:buNone/>
            </a:pPr>
            <a:r>
              <a:rPr lang="en-US" sz="1800" b="1" dirty="0" smtClean="0"/>
              <a:t>Sugar limit:</a:t>
            </a:r>
          </a:p>
          <a:p>
            <a:pPr>
              <a:buNone/>
            </a:pPr>
            <a:r>
              <a:rPr lang="en-US" sz="1800" b="1" dirty="0" smtClean="0"/>
              <a:t>	° ≤ 35% of weight from total sugars in foods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FFFF00"/>
                </a:solidFill>
              </a:rPr>
              <a:t> “</a:t>
            </a:r>
            <a:r>
              <a:rPr lang="en-US" b="1" u="sng" dirty="0" smtClean="0">
                <a:solidFill>
                  <a:srgbClr val="FFFF00"/>
                </a:solidFill>
              </a:rPr>
              <a:t>All Foods Sold in Schools” must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7170" name="Picture 2" descr="http://www.sussexvt.k12.de.us/school/images/Exem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2381250" cy="1409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553200" y="3962400"/>
            <a:ext cx="88998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ITEMS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3124200"/>
            <a:ext cx="1911742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DON’T FORGET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400" b="1" dirty="0" smtClean="0">
                <a:solidFill>
                  <a:srgbClr val="00B0F0"/>
                </a:solidFill>
              </a:rPr>
              <a:t>THE EASY METHOD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endParaRPr lang="en-US" b="1" dirty="0"/>
          </a:p>
          <a:p>
            <a:pPr marL="36576" indent="0">
              <a:buNone/>
            </a:pPr>
            <a:r>
              <a:rPr lang="en-US" b="1" dirty="0" smtClean="0"/>
              <a:t>  USE THE SMART SNACKS CALCULATOR TO DETERMINE IF FOODS ARE COMPLIANT</a:t>
            </a:r>
          </a:p>
          <a:p>
            <a:pPr marL="36576" indent="0">
              <a:buNone/>
            </a:pPr>
            <a:endParaRPr lang="en-US" b="1" dirty="0"/>
          </a:p>
          <a:p>
            <a:pPr marL="36576" indent="0">
              <a:buNone/>
            </a:pPr>
            <a:endParaRPr lang="en-US" b="1" dirty="0" smtClean="0"/>
          </a:p>
          <a:p>
            <a:pPr marL="36576" indent="0">
              <a:buNone/>
            </a:pPr>
            <a:endParaRPr lang="en-US" b="1" dirty="0"/>
          </a:p>
          <a:p>
            <a:pPr marL="36576" indent="0">
              <a:buNone/>
            </a:pPr>
            <a:r>
              <a:rPr lang="en-US" b="1" dirty="0" smtClean="0"/>
              <a:t> </a:t>
            </a:r>
          </a:p>
          <a:p>
            <a:pPr marL="36576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Link to calculator available </a:t>
            </a:r>
            <a:r>
              <a:rPr lang="en-US" b="1" dirty="0">
                <a:solidFill>
                  <a:srgbClr val="FFFF00"/>
                </a:solidFill>
              </a:rPr>
              <a:t>under Resources in </a:t>
            </a:r>
            <a:r>
              <a:rPr lang="en-US" b="1" dirty="0" smtClean="0">
                <a:solidFill>
                  <a:srgbClr val="FFFF00"/>
                </a:solidFill>
              </a:rPr>
              <a:t>SNEARS</a:t>
            </a:r>
            <a:endParaRPr lang="en-US" b="1" dirty="0">
              <a:solidFill>
                <a:srgbClr val="FFFF00"/>
              </a:solidFill>
            </a:endParaRPr>
          </a:p>
          <a:p>
            <a:pPr marL="36576" indent="0">
              <a:buNone/>
            </a:pPr>
            <a:endParaRPr lang="en-US" b="1" dirty="0" smtClean="0"/>
          </a:p>
        </p:txBody>
      </p:sp>
      <p:pic>
        <p:nvPicPr>
          <p:cNvPr id="4" name="Picture 4" descr="http://truthonhealth.org/wp-content/uploads/2011/02/alliance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599" y="3429000"/>
            <a:ext cx="2259311" cy="1066033"/>
          </a:xfrm>
          <a:prstGeom prst="rect">
            <a:avLst/>
          </a:prstGeom>
          <a:noFill/>
        </p:spPr>
      </p:pic>
      <p:pic>
        <p:nvPicPr>
          <p:cNvPr id="5" name="Picture 2" descr="C:\Users\sbergonzoni\AppData\Local\Microsoft\Windows\Temporary Internet Files\Content.IE5\30WD1MND\MC9000588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292962" cy="1200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447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ALLIANCE FOR A HEALTHIER GENERATION </a:t>
            </a:r>
            <a:br>
              <a:rPr lang="en-US" sz="2800" b="1" dirty="0" smtClean="0">
                <a:solidFill>
                  <a:srgbClr val="00B0F0"/>
                </a:solidFill>
              </a:rPr>
            </a:br>
            <a:r>
              <a:rPr lang="en-US" sz="2800" b="1" dirty="0" smtClean="0">
                <a:solidFill>
                  <a:srgbClr val="00B0F0"/>
                </a:solidFill>
              </a:rPr>
              <a:t>SMART SNACKS CALCULATOR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168642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1" y="6147817"/>
            <a:ext cx="8458200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hlinkClick r:id="rId3"/>
              </a:rPr>
              <a:t>https://schools.healthiergeneration.org/focus_areas/snacks_and_beverages/smart_snacks/product_calculator/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190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81400"/>
            <a:ext cx="75590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SMART SNACKS CALCULATOR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" y="1295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/>
              <a:t>“Simply answer a few questions, enter the product information, and determine whether your beverage, snack, side or entrée (not exempted) item meets the new USDA Smart Snacks in School Guidelines.</a:t>
            </a:r>
          </a:p>
          <a:p>
            <a:pPr algn="ctr"/>
            <a:r>
              <a:rPr lang="en-US" sz="2100" dirty="0" smtClean="0"/>
              <a:t>Then </a:t>
            </a:r>
            <a:r>
              <a:rPr lang="en-US" sz="2100" dirty="0" smtClean="0">
                <a:solidFill>
                  <a:srgbClr val="FFFF00"/>
                </a:solidFill>
              </a:rPr>
              <a:t>save and print </a:t>
            </a:r>
            <a:r>
              <a:rPr lang="en-US" sz="2100" dirty="0" smtClean="0"/>
              <a:t>for your records!”</a:t>
            </a:r>
            <a:endParaRPr lang="en-US" sz="21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75590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772400" y="3581400"/>
            <a:ext cx="2057400" cy="396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38600" y="3581400"/>
            <a:ext cx="838200" cy="4038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80988"/>
            <a:ext cx="7248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5901"/>
            <a:ext cx="7053263" cy="662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9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10600" cy="81991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SMART SNACK REGULATIONS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6801"/>
            <a:ext cx="8534400" cy="469392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SzPct val="120000"/>
              <a:buFont typeface="Wingdings" pitchFamily="2" charset="2"/>
              <a:buChar char="q"/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 diet &amp; health of American children</a:t>
            </a:r>
          </a:p>
          <a:p>
            <a:pPr marL="850392" lvl="1" indent="-457200">
              <a:buClr>
                <a:srgbClr val="0070C0"/>
              </a:buClr>
              <a:buSzPct val="120000"/>
              <a:buFont typeface="Wingdings" pitchFamily="2" charset="2"/>
              <a:buChar char="q"/>
            </a:pPr>
            <a:endParaRPr lang="en-US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SzPct val="120000"/>
              <a:buFont typeface="Wingdings" pitchFamily="2" charset="2"/>
              <a:buChar char="q"/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Ensure children from all income levels adopt  healthful eating habits </a:t>
            </a:r>
          </a:p>
          <a:p>
            <a:pPr lvl="1">
              <a:buClr>
                <a:srgbClr val="0070C0"/>
              </a:buClr>
              <a:buSzPct val="120000"/>
              <a:buFont typeface="Wingdings" pitchFamily="2" charset="2"/>
              <a:buChar char="q"/>
            </a:pPr>
            <a:endParaRPr lang="en-US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SzPct val="120000"/>
              <a:buFont typeface="Wingdings" pitchFamily="2" charset="2"/>
              <a:buChar char="q"/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children  healthier snack choices at school </a:t>
            </a:r>
          </a:p>
          <a:p>
            <a:pPr lvl="1">
              <a:buClr>
                <a:srgbClr val="0070C0"/>
              </a:buClr>
              <a:buSzPct val="120000"/>
              <a:buFont typeface="Wingdings" pitchFamily="2" charset="2"/>
              <a:buChar char="q"/>
            </a:pPr>
            <a:endParaRPr lang="en-US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SzPct val="120000"/>
              <a:buFont typeface="Wingdings" pitchFamily="2" charset="2"/>
              <a:buChar char="q"/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 children’s risk of obesity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7" name="Picture 2" descr="C:\Documents and Settings\cnuser\Local Settings\Temporary Internet Files\Content.IE5\ULVXFDR8\MC9002906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5257800"/>
            <a:ext cx="1892929" cy="11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1007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153400" cy="3200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Exemptions from Nutrition Standards </a:t>
            </a:r>
            <a:endParaRPr lang="en-US" b="1" dirty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EXEMPTIONS FROM ALL NUTRIENT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STANDARDS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52400" y="1828800"/>
            <a:ext cx="4038600" cy="435048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Fruit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Fresh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400" b="1" dirty="0" smtClean="0"/>
              <a:t>Frozen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400" b="1" dirty="0" smtClean="0"/>
              <a:t>Canned: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 water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b="1" dirty="0" smtClean="0"/>
              <a:t>In 100% juice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 light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syrup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b="1" baseline="0" dirty="0" smtClean="0"/>
              <a:t>In</a:t>
            </a:r>
            <a:r>
              <a:rPr lang="en-US" sz="2400" b="1" dirty="0" smtClean="0"/>
              <a:t> extra light syrup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495800" y="1828800"/>
            <a:ext cx="4419600" cy="435048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000" b="1" dirty="0" smtClean="0">
                <a:solidFill>
                  <a:srgbClr val="FFFF00"/>
                </a:solidFill>
              </a:rPr>
              <a:t>Vegetables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b="1" dirty="0" smtClean="0"/>
              <a:t>Fresh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Frozen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b="1" dirty="0" smtClean="0"/>
              <a:t>Canned: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No added ingredients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except water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b="1" dirty="0" smtClean="0"/>
              <a:t>Small amount of sugar for processing purposes is allowed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assorted,berries,citruses,diets,foods,Fotolia,fresh,fruits,halves,healthy,kiwis,lemons,nutrition,oranges,strawberries"/>
          <p:cNvPicPr>
            <a:picLocks noChangeAspect="1" noChangeArrowheads="1"/>
          </p:cNvPicPr>
          <p:nvPr/>
        </p:nvPicPr>
        <p:blipFill>
          <a:blip r:embed="rId3" cstate="print"/>
          <a:srcRect t="17231" b="21231"/>
          <a:stretch>
            <a:fillRect/>
          </a:stretch>
        </p:blipFill>
        <p:spPr bwMode="auto">
          <a:xfrm>
            <a:off x="76199" y="470622"/>
            <a:ext cx="1233879" cy="993958"/>
          </a:xfrm>
          <a:prstGeom prst="rect">
            <a:avLst/>
          </a:prstGeom>
          <a:noFill/>
          <a:ln w="63500">
            <a:solidFill>
              <a:srgbClr val="00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agmnigl\AppData\Local\Microsoft\Windows\Temporary Internet Files\Content.IE5\UK1J1T16\MP9003137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57" y="457200"/>
            <a:ext cx="1295400" cy="12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ENTRÉE EXEMPTIONS</a:t>
            </a:r>
            <a:r>
              <a:rPr lang="en-US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Autofit/>
          </a:bodyPr>
          <a:lstStyle/>
          <a:p>
            <a:endParaRPr lang="en-US" sz="1400" b="1" dirty="0" smtClean="0"/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ENTRÉE ITEMS ONLY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Entrée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exemption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for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part of the reimbursable meal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school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Portion sizes for exempted entrees sold a la carte must be the same as the reimbursable meal portion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Side dishes sold a la carte as competitive food must meet Smart Snack standards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all times</a:t>
            </a:r>
          </a:p>
          <a:p>
            <a:pPr>
              <a:buClr>
                <a:srgbClr val="FF0000"/>
              </a:buClr>
              <a:buSzPct val="100000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1400" b="1" dirty="0" smtClean="0"/>
          </a:p>
          <a:p>
            <a:pPr algn="ctr">
              <a:buNone/>
            </a:pPr>
            <a:r>
              <a:rPr lang="en-US" sz="1400" b="1" dirty="0" smtClean="0"/>
              <a:t>	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lvl="1">
              <a:buNone/>
            </a:pPr>
            <a:endParaRPr lang="en-US" sz="1100" dirty="0" smtClean="0"/>
          </a:p>
          <a:p>
            <a:pPr lvl="1">
              <a:buFont typeface="Arial" pitchFamily="34" charset="0"/>
              <a:buChar char="•"/>
            </a:pPr>
            <a:endParaRPr lang="en-US" sz="11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ENTRÉE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ombination food of meat/meat alternate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whole grain rich food </a:t>
            </a:r>
          </a:p>
          <a:p>
            <a:pPr marL="393192" lvl="1" indent="0">
              <a:buClr>
                <a:srgbClr val="0070C0"/>
              </a:buClr>
              <a:buSzPct val="1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ombination food of vegetable or fruit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meat/meat alternate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buClr>
                <a:srgbClr val="0070C0"/>
              </a:buClr>
              <a:buSzPct val="10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eat/meat alternate alone, with the exception of yogurt, low-fat or reduced fat cheese, nuts, seeds and nut or seed butters and meat snacks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(such as dried beef jerky and meat sticks)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6" name="Picture 2" descr="C:\Users\agmnigl\AppData\Local\Microsoft\Windows\Temporary Internet Files\Content.IE5\TW1SHTEU\MC900264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1271588" cy="8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ENTRÉE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NEW!!</a:t>
            </a:r>
          </a:p>
          <a:p>
            <a:pPr marL="393192" lvl="1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BREAKFAST PROGRAM ENTREES</a:t>
            </a:r>
          </a:p>
          <a:p>
            <a:pPr marL="393192" lvl="1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 can determine entrée items </a:t>
            </a:r>
          </a:p>
          <a:p>
            <a:pPr marL="393192" lvl="1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served at breakfast 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(May be grains only</a:t>
            </a:r>
            <a:r>
              <a:rPr lang="en-US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93192" lvl="1" indent="0" algn="ctr">
              <a:buClr>
                <a:srgbClr val="FF0000"/>
              </a:buClr>
              <a:buSzPct val="1000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 algn="ctr">
              <a:buClr>
                <a:srgbClr val="FF0000"/>
              </a:buClr>
              <a:buSzPct val="10000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393192" lvl="1" indent="0" algn="ctr">
              <a:buClr>
                <a:srgbClr val="FF0000"/>
              </a:buClr>
              <a:buSzPct val="10000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WGR Pancakes</a:t>
            </a:r>
          </a:p>
          <a:p>
            <a:pPr marL="393192" lvl="1" indent="0" algn="ctr">
              <a:buClr>
                <a:srgbClr val="FF0000"/>
              </a:buClr>
              <a:buSzPct val="10000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WGR Bagel w/ Cream Cheese</a:t>
            </a:r>
          </a:p>
          <a:p>
            <a:pPr marL="393192" lvl="1" indent="0" algn="ctr">
              <a:buClr>
                <a:srgbClr val="FF0000"/>
              </a:buClr>
              <a:buSzPct val="10000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Breakfast Sandwich w/ Egg &amp; Cheese</a:t>
            </a:r>
          </a:p>
          <a:p>
            <a:endParaRPr lang="en-US" sz="2200" b="1" dirty="0" smtClean="0"/>
          </a:p>
          <a:p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9" y="4153836"/>
            <a:ext cx="1752599" cy="1219200"/>
          </a:xfrm>
          <a:prstGeom prst="rect">
            <a:avLst/>
          </a:prstGeom>
          <a:noFill/>
          <a:ln w="41275">
            <a:solidFill>
              <a:srgbClr val="CC00CC"/>
            </a:solidFill>
            <a:prstDash val="sysDot"/>
          </a:ln>
          <a:effectLst>
            <a:glow rad="444500">
              <a:srgbClr val="FFFF00">
                <a:alpha val="40000"/>
              </a:srgbClr>
            </a:glow>
            <a:outerShdw blurRad="50800" dist="38100" dir="13500000" algn="br" rotWithShape="0">
              <a:srgbClr val="CC00C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75000"/>
              </a:schemeClr>
            </a:extrusionClr>
          </a:sp3d>
        </p:spPr>
      </p:pic>
      <p:pic>
        <p:nvPicPr>
          <p:cNvPr id="7" name="Picture 2" descr="http://www.fns.usda.gov/sites/default/files/images/GrainsSeg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943818"/>
            <a:ext cx="1486892" cy="1639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4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ENTRÉE EXEMPTION NOTES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295400"/>
            <a:ext cx="9144000" cy="5943600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If </a:t>
            </a:r>
            <a:r>
              <a:rPr lang="en-US" b="1" dirty="0" smtClean="0"/>
              <a:t>a </a:t>
            </a:r>
            <a:r>
              <a:rPr lang="en-US" b="1" dirty="0"/>
              <a:t>school </a:t>
            </a:r>
            <a:r>
              <a:rPr lang="en-US" b="1" u="sng" dirty="0"/>
              <a:t>does </a:t>
            </a:r>
            <a:r>
              <a:rPr lang="en-US" b="1" u="sng" dirty="0" smtClean="0"/>
              <a:t>not</a:t>
            </a:r>
            <a:r>
              <a:rPr lang="en-US" b="1" dirty="0" smtClean="0"/>
              <a:t> participate </a:t>
            </a:r>
            <a:r>
              <a:rPr lang="en-US" b="1" dirty="0"/>
              <a:t>in the </a:t>
            </a:r>
            <a:r>
              <a:rPr lang="en-US" b="1" dirty="0">
                <a:solidFill>
                  <a:srgbClr val="FFFF00"/>
                </a:solidFill>
              </a:rPr>
              <a:t>School Breakfast Program: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 dirty="0"/>
              <a:t>Grain-only items sold a la carte, along with their accompaniments, must meet all standards prescribed for side dishes/snack items</a:t>
            </a:r>
          </a:p>
          <a:p>
            <a:pPr lvl="1"/>
            <a:endParaRPr lang="en-US" sz="2400" b="1" dirty="0" smtClean="0"/>
          </a:p>
          <a:p>
            <a:pPr marL="417512" indent="-342900">
              <a:buFont typeface="Wingdings" pitchFamily="2" charset="2"/>
              <a:buChar char="q"/>
            </a:pPr>
            <a:r>
              <a:rPr lang="en-US" b="1" dirty="0" smtClean="0"/>
              <a:t>Exempted breakfast entrees (including grain only entrees) can also be offered for a la carte sale on the day of service and next school day for lunch (and vice versa)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</a:t>
            </a:r>
            <a:r>
              <a:rPr lang="en-US" sz="4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FOODS</a:t>
            </a:r>
            <a:r>
              <a:rPr lang="en-US" sz="4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NEW!!</a:t>
            </a:r>
            <a:endParaRPr lang="en-US" sz="3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8229600" cy="4940808"/>
          </a:xfrm>
        </p:spPr>
        <p:txBody>
          <a:bodyPr>
            <a:normAutofit fontScale="92500" lnSpcReduction="20000"/>
          </a:bodyPr>
          <a:lstStyle/>
          <a:p>
            <a:endParaRPr lang="en-US" sz="1100" u="sng" dirty="0"/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Foods are: </a:t>
            </a:r>
          </a:p>
          <a:p>
            <a:pPr marL="457200" indent="0">
              <a:buClr>
                <a:srgbClr val="00B0F0"/>
              </a:buClr>
              <a:buSzPct val="100000"/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Items that individually have been exempted from one or more nutrient standards (fat, saturated fat and/or sugar) and retain their exemption when packaged and sold together</a:t>
            </a:r>
          </a:p>
          <a:p>
            <a:pPr marL="342900" indent="-342900">
              <a:buClr>
                <a:srgbClr val="00B0F0"/>
              </a:buClr>
              <a:buSzPct val="100000"/>
              <a:buFont typeface="Wingdings" pitchFamily="2" charset="2"/>
              <a:buChar char="q"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still meet Calorie &amp; Sodium Standards</a:t>
            </a:r>
          </a:p>
          <a:p>
            <a:pPr marL="342900" indent="-342900">
              <a:buClr>
                <a:srgbClr val="00B0F0"/>
              </a:buClr>
              <a:buSzPct val="100000"/>
              <a:buFont typeface="Wingdings" pitchFamily="2" charset="2"/>
              <a:buChar char="q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7525" indent="0">
              <a:buClr>
                <a:srgbClr val="FF0000"/>
              </a:buClr>
              <a:buSzPct val="100000"/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Peanut Butter &amp; Celery</a:t>
            </a:r>
          </a:p>
          <a:p>
            <a:pPr marL="517525" indent="0">
              <a:buClr>
                <a:srgbClr val="FF0000"/>
              </a:buClr>
              <a:buSzPct val="100000"/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Peanut Butter/Celery/Raisins</a:t>
            </a:r>
          </a:p>
          <a:p>
            <a:pPr marL="517525" indent="0">
              <a:buClr>
                <a:srgbClr val="FF0000"/>
              </a:buClr>
              <a:buSzPct val="100000"/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Reduced Fat Cheese &amp; Apples</a:t>
            </a:r>
          </a:p>
          <a:p>
            <a:pPr marL="517525" indent="0">
              <a:buClr>
                <a:srgbClr val="FF0000"/>
              </a:buClr>
              <a:buSzPct val="100000"/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Peanuts &amp; Apples  </a:t>
            </a:r>
            <a:endParaRPr 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95800"/>
            <a:ext cx="1447800" cy="144780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12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Nutrition Standards for Beverages</a:t>
            </a:r>
            <a:endParaRPr lang="en-US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FOR BEVERAGES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467600" cy="4525963"/>
          </a:xfrm>
        </p:spPr>
        <p:txBody>
          <a:bodyPr>
            <a:normAutofit fontScale="85000" lnSpcReduction="20000"/>
          </a:bodyPr>
          <a:lstStyle/>
          <a:p>
            <a:pPr marL="448056" lvl="1" indent="0">
              <a:buNone/>
            </a:pPr>
            <a:endParaRPr lang="en-US" b="1" dirty="0" smtClean="0"/>
          </a:p>
          <a:p>
            <a:pPr marL="568325" lvl="1" indent="-549275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Vary by Grade Level</a:t>
            </a:r>
          </a:p>
          <a:p>
            <a:pPr marL="1025525" lvl="1" indent="-284163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options available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ONLY at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high school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(grades 9 -12)</a:t>
            </a:r>
          </a:p>
          <a:p>
            <a:pPr marL="568325" lvl="1" indent="-549275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Types of Beverages Allowed</a:t>
            </a:r>
          </a:p>
          <a:p>
            <a:pPr marL="568325" lvl="1" indent="-549275"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Container Sizes Allowed </a:t>
            </a:r>
          </a:p>
          <a:p>
            <a:pPr marL="448056" lvl="1" indent="0">
              <a:buClr>
                <a:srgbClr val="FF0000"/>
              </a:buClr>
              <a:buSzPct val="100000"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Note</a:t>
            </a:r>
            <a:r>
              <a:rPr lang="en-US" b="1" dirty="0" smtClean="0"/>
              <a:t>: If middle school grades are mixed with high school grades in one building (e.g. grades 7-9, 7-12, etc.), the middle school beverage standards must be followed for </a:t>
            </a:r>
            <a:r>
              <a:rPr lang="en-US" b="1" dirty="0" smtClean="0">
                <a:solidFill>
                  <a:srgbClr val="FFFF00"/>
                </a:solidFill>
              </a:rPr>
              <a:t>ALL</a:t>
            </a:r>
            <a:r>
              <a:rPr lang="en-US" b="1" dirty="0" smtClean="0"/>
              <a:t> grades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SMART SNACK REQUIREMENTS EFFECTIVE DATE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July 1, 2014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http://www.colourbox.com/preview/6093140-222975-2014-year-calendar-july-isolated-3d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4572000" cy="3048001"/>
          </a:xfrm>
          <a:prstGeom prst="rect">
            <a:avLst/>
          </a:prstGeom>
          <a:noFill/>
        </p:spPr>
      </p:pic>
      <p:pic>
        <p:nvPicPr>
          <p:cNvPr id="21507" name="Picture 3" descr="C:\Users\sbergonzoni\AppData\Local\Microsoft\Windows\Temporary Internet Files\Content.IE5\JV9QQB68\MC9004107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1292382" cy="162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NO “TIME AND PLACE” RESTRICTION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6576" indent="0">
              <a:buNone/>
            </a:pPr>
            <a:r>
              <a:rPr lang="en-US" b="1" dirty="0" smtClean="0"/>
              <a:t>No restriction on the sale of any </a:t>
            </a:r>
            <a:r>
              <a:rPr lang="en-US" b="1" dirty="0" smtClean="0">
                <a:solidFill>
                  <a:srgbClr val="FFFF00"/>
                </a:solidFill>
              </a:rPr>
              <a:t>allowable beverage </a:t>
            </a:r>
            <a:r>
              <a:rPr lang="en-US" b="1" dirty="0" smtClean="0"/>
              <a:t>at any grade level, during the school day, anywhere on the school campus</a:t>
            </a:r>
          </a:p>
          <a:p>
            <a:pPr marL="36576" indent="0">
              <a:buNone/>
            </a:pP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BEVERAGES ALLOWED FOR ALL GRADES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1202" name="Picture 2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0" y="2286000"/>
            <a:ext cx="5562600" cy="3829050"/>
          </a:xfrm>
          <a:prstGeom prst="rect">
            <a:avLst/>
          </a:prstGeom>
          <a:noFill/>
          <a:ln w="50800">
            <a:solidFill>
              <a:srgbClr val="CC66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BEVERAGES FOR ALL: WATER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10600" cy="4389120"/>
          </a:xfrm>
        </p:spPr>
        <p:txBody>
          <a:bodyPr/>
          <a:lstStyle/>
          <a:p>
            <a:endParaRPr lang="en-US" dirty="0" smtClean="0"/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Water (Nothing Added), Carbonated 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oncarbonated</a:t>
            </a:r>
          </a:p>
          <a:p>
            <a:pPr marL="0" indent="0">
              <a:buClr>
                <a:srgbClr val="0070C0"/>
              </a:buClr>
              <a:buSzPct val="100000"/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ize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imit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8194" name="Picture 2" descr="C:\Documents and Settings\cnuser\Local Settings\Temporary Internet Files\Content.IE5\I419WO42\MP9003211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652">
            <a:off x="6516262" y="3784041"/>
            <a:ext cx="1908135" cy="2798599"/>
          </a:xfrm>
          <a:prstGeom prst="rect">
            <a:avLst/>
          </a:prstGeom>
          <a:noFill/>
          <a:ln w="50800">
            <a:solidFill>
              <a:srgbClr val="CC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BEVERAGES FOR ALL: MILK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1" y="205740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Unflavored fat free and 1%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ilk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Flavored fat free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ilk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Serving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izes: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fluid ounces - Elementary 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fluid ounces -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iddle &amp;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9218" name="Picture 2" descr="C:\Documents and Settings\cnuser\Local Settings\Temporary Internet Files\Content.IE5\8MIPLZQ6\MC900250767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651">
            <a:off x="6654269" y="2824961"/>
            <a:ext cx="1836345" cy="22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BEVERAGES FOR ALL: JUICE</a:t>
            </a:r>
            <a:endParaRPr lang="en-US" sz="44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Fruit and/or Vegetable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uice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endParaRPr lang="en-US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Juice diluted with water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carbonated or noncarbonated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no added sweeteners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Serving Sizes: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 fluid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ounces - Elementary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12 fluid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ounces - Middle &amp;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igh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026" name="Picture 2" descr="C:\Documents and Settings\cnuser\Local Settings\Temporary Internet Files\Content.IE5\SYD31ESU\MC9002326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153">
            <a:off x="7171453" y="3276600"/>
            <a:ext cx="1524000" cy="24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ALLOWABLE BEVERAGES</a:t>
            </a:r>
            <a:b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 SCHOOL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38912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b="1" u="sng" dirty="0">
                <a:solidFill>
                  <a:srgbClr val="FFFF00"/>
                </a:solidFill>
              </a:rPr>
              <a:t>Calorie-Free Beverages:</a:t>
            </a:r>
          </a:p>
          <a:p>
            <a:pPr marL="36576" indent="0">
              <a:buNone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b="1" dirty="0"/>
              <a:t>Maximum Serving </a:t>
            </a:r>
            <a:r>
              <a:rPr lang="en-US" b="1" dirty="0" smtClean="0"/>
              <a:t>Size: </a:t>
            </a:r>
            <a:r>
              <a:rPr lang="en-US" b="1" dirty="0"/>
              <a:t>20 fluid </a:t>
            </a:r>
            <a:r>
              <a:rPr lang="en-US" b="1" dirty="0" smtClean="0"/>
              <a:t>ounces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endParaRPr lang="en-US" b="1" dirty="0"/>
          </a:p>
          <a:p>
            <a:pPr lvl="1">
              <a:buFont typeface="Wingdings" pitchFamily="2" charset="2"/>
              <a:buChar char="q"/>
            </a:pPr>
            <a:r>
              <a:rPr lang="en-US" b="1" dirty="0"/>
              <a:t>Calorie-free </a:t>
            </a:r>
            <a:r>
              <a:rPr lang="en-US" b="1" dirty="0">
                <a:solidFill>
                  <a:srgbClr val="FFFF00"/>
                </a:solidFill>
              </a:rPr>
              <a:t>flavored</a:t>
            </a:r>
            <a:r>
              <a:rPr lang="en-US" b="1" dirty="0"/>
              <a:t> water, with or without </a:t>
            </a:r>
            <a:r>
              <a:rPr lang="en-US" b="1" dirty="0" smtClean="0"/>
              <a:t>carbonation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endParaRPr lang="en-US" b="1" dirty="0"/>
          </a:p>
          <a:p>
            <a:pPr lvl="1">
              <a:buFont typeface="Wingdings" pitchFamily="2" charset="2"/>
              <a:buChar char="q"/>
            </a:pPr>
            <a:r>
              <a:rPr lang="en-US" b="1" dirty="0"/>
              <a:t>Other “calorie-free” beverages with less than 5 calories per 8 fluid ounces, or up to 10 calories per 20 fluid </a:t>
            </a:r>
            <a:r>
              <a:rPr lang="en-US" b="1" dirty="0" smtClean="0"/>
              <a:t>ounces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OTHER ALLOWABLE BEVERAGES 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IN HIGH SCHOOL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4479"/>
            <a:ext cx="8610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Lower-Calorie Beverages </a:t>
            </a:r>
            <a:endParaRPr lang="en-US" dirty="0" smtClean="0">
              <a:solidFill>
                <a:srgbClr val="FFFF00"/>
              </a:solidFill>
            </a:endParaRPr>
          </a:p>
          <a:p>
            <a:pPr marL="985837" indent="-457200">
              <a:buFont typeface="Wingdings" pitchFamily="2" charset="2"/>
              <a:buChar char="q"/>
            </a:pPr>
            <a:endParaRPr lang="en-US" b="1" dirty="0" smtClean="0"/>
          </a:p>
          <a:p>
            <a:pPr marL="750888" indent="-406400">
              <a:buFont typeface="Wingdings" pitchFamily="2" charset="2"/>
              <a:buChar char="q"/>
            </a:pPr>
            <a:r>
              <a:rPr lang="en-US" b="1" dirty="0" smtClean="0"/>
              <a:t>Maximum Serving Size: 12 fluid ounces</a:t>
            </a:r>
          </a:p>
          <a:p>
            <a:pPr marL="750888" indent="-406400">
              <a:buNone/>
            </a:pPr>
            <a:endParaRPr lang="en-US" b="1" dirty="0" smtClean="0"/>
          </a:p>
          <a:p>
            <a:pPr marL="801688" indent="-457200">
              <a:buFont typeface="Wingdings" pitchFamily="2" charset="2"/>
              <a:buChar char="q"/>
            </a:pPr>
            <a:r>
              <a:rPr lang="en-US" b="1" dirty="0" smtClean="0"/>
              <a:t>Up to 60 calories per 12 fluid ounces </a:t>
            </a:r>
          </a:p>
          <a:p>
            <a:pPr marL="750888" indent="-406400">
              <a:buNone/>
            </a:pPr>
            <a:r>
              <a:rPr lang="en-US" b="1" dirty="0" smtClean="0"/>
              <a:t>                         or</a:t>
            </a:r>
          </a:p>
          <a:p>
            <a:pPr marL="750888" indent="-406400">
              <a:buFont typeface="Wingdings" pitchFamily="2" charset="2"/>
              <a:buChar char="q"/>
            </a:pPr>
            <a:r>
              <a:rPr lang="en-US" b="1" dirty="0" smtClean="0"/>
              <a:t> Up to 40 calories per 8 fluid ounces</a:t>
            </a:r>
          </a:p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336" y="4516024"/>
            <a:ext cx="1525476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00800" y="5831681"/>
            <a:ext cx="1574470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“Sports drink”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6400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CAFFEINE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839200" cy="44497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</a:rPr>
              <a:t>Elementary and Middle School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endParaRPr lang="en-US" sz="2300" b="1" dirty="0" smtClean="0"/>
          </a:p>
          <a:p>
            <a:pPr marL="448056" lvl="1" indent="0">
              <a:buNone/>
            </a:pPr>
            <a:r>
              <a:rPr lang="en-US" b="1" dirty="0" smtClean="0"/>
              <a:t>Foods and beverages must be </a:t>
            </a:r>
            <a:r>
              <a:rPr lang="en-US" b="1" u="sng" dirty="0" smtClean="0"/>
              <a:t>caffeine-free</a:t>
            </a:r>
            <a:r>
              <a:rPr lang="en-US" b="1" dirty="0" smtClean="0"/>
              <a:t>, with the exception of trace amounts of naturally-occurring caffeine substances (e.g. chocolate milk)</a:t>
            </a:r>
          </a:p>
          <a:p>
            <a:pPr marL="36576" indent="0"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High School:</a:t>
            </a:r>
            <a:endParaRPr lang="en-US" sz="2300" b="1" dirty="0" smtClean="0"/>
          </a:p>
          <a:p>
            <a:pPr marL="448056" lvl="1" indent="0">
              <a:buNone/>
            </a:pPr>
            <a:r>
              <a:rPr lang="en-US" b="1" u="sng" dirty="0" smtClean="0"/>
              <a:t>No</a:t>
            </a:r>
            <a:r>
              <a:rPr lang="en-US" b="1" dirty="0" smtClean="0"/>
              <a:t> caffeine restrictions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02" name="Picture 2" descr="http://www.prairiefarms.com/userfiles/com.prairiefarms/image/26627-8-ff-choc-milk-hpt%5b%5b2%5d%5d__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113" y="2819400"/>
            <a:ext cx="838200" cy="1186062"/>
          </a:xfrm>
          <a:prstGeom prst="rect">
            <a:avLst/>
          </a:prstGeom>
          <a:noFill/>
        </p:spPr>
      </p:pic>
      <p:pic>
        <p:nvPicPr>
          <p:cNvPr id="2051" name="Picture 3" descr="C:\Users\agmnigl\AppData\Local\Microsoft\Windows\Temporary Internet Files\Content.IE5\FLNCKLJR\MP9003416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83" y="5029200"/>
            <a:ext cx="880666" cy="12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Beverages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(Effective 7-1-2014)  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65404"/>
              </p:ext>
            </p:extLst>
          </p:nvPr>
        </p:nvGraphicFramePr>
        <p:xfrm>
          <a:off x="228600" y="609600"/>
          <a:ext cx="8762999" cy="564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556"/>
                <a:gridCol w="1656444"/>
                <a:gridCol w="1676400"/>
                <a:gridCol w="2514599"/>
              </a:tblGrid>
              <a:tr h="293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Beverage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5953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Plain Water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w/ or w/out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carbonation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size limit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size limit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size limit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738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 Low-Fat Milk, unflavored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8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12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12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Nonfat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Milk, unflavored or flavored *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8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12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12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779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Fruit/Vegetable Juice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8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12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12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Calorie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Free Beverages</a:t>
                      </a:r>
                    </a:p>
                    <a:p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(Calorie –Free Flavored Water w/ or w/out carbonation &amp; Other Calorie Free Beverages)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Size 20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Calories/8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Calories/20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Calorie Beverages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Size 12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40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Calories/8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60 Calories/12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417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Caffeine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Beverages --- No Caffeine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Beverages --- No Caffeine 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Restrictions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683" y="634118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*Includes nutritionally equivalent milk alternatives, as permitted by NSLP/SBP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**May include 100% juice diluted with water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(w/ or w/out carbonation)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with no added sweeteners.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7772400" cy="136245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FUNDRAISERS</a:t>
            </a:r>
            <a:endParaRPr lang="en-US" sz="4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1026" name="Picture 2" descr="C:\Users\agmnigl\AppData\Local\Microsoft\Windows\Temporary Internet Files\Content.IE5\NY5K3KYT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178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72" y="107458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SMART SNACKS IN NJ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72" y="1600200"/>
            <a:ext cx="7411528" cy="52578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/>
              <a:t>USDA nutrition standards </a:t>
            </a:r>
            <a:r>
              <a:rPr lang="en-US" sz="2400" b="1" dirty="0"/>
              <a:t>have replaced </a:t>
            </a:r>
            <a:r>
              <a:rPr lang="en-US" sz="2400" b="1" dirty="0" smtClean="0"/>
              <a:t>NJ </a:t>
            </a:r>
            <a:r>
              <a:rPr lang="en-US" sz="2400" b="1" dirty="0"/>
              <a:t>Nutrition </a:t>
            </a:r>
            <a:r>
              <a:rPr lang="en-US" sz="2400" b="1" dirty="0" smtClean="0"/>
              <a:t>Policy standards as of July </a:t>
            </a:r>
            <a:r>
              <a:rPr lang="en-US" sz="2400" b="1" dirty="0"/>
              <a:t>1, </a:t>
            </a:r>
            <a:r>
              <a:rPr lang="en-US" sz="2400" b="1" dirty="0" smtClean="0"/>
              <a:t>2014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solidFill>
                  <a:srgbClr val="FFFF00"/>
                </a:solidFill>
              </a:rPr>
              <a:t>All local education agencies (LEAs) must follow Smart Snacks </a:t>
            </a:r>
            <a:r>
              <a:rPr lang="en-US" sz="2400" b="1" dirty="0" smtClean="0">
                <a:solidFill>
                  <a:srgbClr val="FFFF00"/>
                </a:solidFill>
              </a:rPr>
              <a:t>standards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/>
              <a:t>NJ Administrative Code and Chapter 45 Public Law </a:t>
            </a:r>
            <a:r>
              <a:rPr lang="en-US" sz="2400" b="1" dirty="0" smtClean="0"/>
              <a:t>are </a:t>
            </a:r>
            <a:r>
              <a:rPr lang="en-US" sz="2400" b="1" dirty="0"/>
              <a:t>in the process </a:t>
            </a:r>
            <a:r>
              <a:rPr lang="en-US" sz="2400" b="1" dirty="0" smtClean="0"/>
              <a:t>of being </a:t>
            </a:r>
            <a:r>
              <a:rPr lang="en-US" sz="2400" b="1" dirty="0"/>
              <a:t>updated to be consistent with federal </a:t>
            </a:r>
            <a:r>
              <a:rPr lang="en-US" sz="2400" b="1" dirty="0" smtClean="0"/>
              <a:t>law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/>
              <a:t>LEAs </a:t>
            </a:r>
            <a:r>
              <a:rPr lang="en-US" sz="2400" b="1" dirty="0"/>
              <a:t>may establish stricter standards in their Local Wellness </a:t>
            </a:r>
            <a:r>
              <a:rPr lang="en-US" sz="2400" b="1" dirty="0" smtClean="0"/>
              <a:t>Policies (LWP)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/>
              <a:t>At a minimum, LWPs should be updated to reflect current Smart Snack Nutrition Standards</a:t>
            </a:r>
            <a:endParaRPr lang="en-US" sz="2400" b="1" dirty="0"/>
          </a:p>
        </p:txBody>
      </p:sp>
      <p:pic>
        <p:nvPicPr>
          <p:cNvPr id="4" name="Picture 4" descr="http://awesomeamerica.com/newjersey/New-Jersey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4672" y="218304"/>
            <a:ext cx="1143000" cy="204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59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2192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9144000" cy="4724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800" dirty="0" smtClean="0"/>
          </a:p>
          <a:p>
            <a:pPr marL="36576" indent="0">
              <a:buNone/>
            </a:pPr>
            <a:r>
              <a:rPr lang="en-US" sz="2400" b="1" dirty="0" smtClean="0"/>
              <a:t>USDA considers a fundraiser as an event during which currency/tokens/tickets are exchanged for the sale/purchase of a product in support of the school or school related activity, including:</a:t>
            </a:r>
          </a:p>
          <a:p>
            <a:pPr marL="973138" indent="-342900">
              <a:buFont typeface="Wingdings" pitchFamily="2" charset="2"/>
              <a:buChar char="q"/>
            </a:pPr>
            <a:r>
              <a:rPr lang="en-US" sz="2000" b="1" dirty="0" smtClean="0"/>
              <a:t>Giving away a food, but suggesting a donation</a:t>
            </a:r>
          </a:p>
          <a:p>
            <a:pPr marL="973138" indent="-342900">
              <a:buFont typeface="Wingdings" pitchFamily="2" charset="2"/>
              <a:buChar char="q"/>
            </a:pPr>
            <a:r>
              <a:rPr lang="en-US" sz="2000" b="1" dirty="0" smtClean="0"/>
              <a:t>A vending machine where the profits are used to support a school-sponsored club or activity</a:t>
            </a:r>
          </a:p>
          <a:p>
            <a:pPr marL="973138" indent="-342900">
              <a:buFont typeface="Wingdings" pitchFamily="2" charset="2"/>
              <a:buChar char="q"/>
            </a:pPr>
            <a:r>
              <a:rPr lang="en-US" sz="2000" b="1" dirty="0" smtClean="0"/>
              <a:t>Money collected ahead of time and food distributed during the school day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6477000"/>
            <a:ext cx="8001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WHAT IS A FUNDRAISER?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2192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9144000" cy="4724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8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/>
              <a:t>All </a:t>
            </a:r>
            <a:r>
              <a:rPr lang="en-US" sz="2400" b="1" dirty="0" smtClean="0"/>
              <a:t>foods and beverages </a:t>
            </a:r>
            <a:r>
              <a:rPr lang="en-US" sz="2400" b="1" dirty="0"/>
              <a:t>that </a:t>
            </a:r>
            <a:r>
              <a:rPr lang="en-US" sz="2400" b="1" u="sng" dirty="0"/>
              <a:t>meet</a:t>
            </a:r>
            <a:r>
              <a:rPr lang="en-US" sz="2400" b="1" dirty="0"/>
              <a:t> the Smart Snacks standards may be sold at fundraisers on the school campus during the school </a:t>
            </a:r>
            <a:r>
              <a:rPr lang="en-US" sz="2400" b="1" dirty="0" smtClean="0"/>
              <a:t>day </a:t>
            </a:r>
            <a:r>
              <a:rPr lang="en-US" sz="2400" b="1" dirty="0" smtClean="0">
                <a:solidFill>
                  <a:srgbClr val="FFFF00"/>
                </a:solidFill>
              </a:rPr>
              <a:t>(except meal periods as required in NJ Administrative Code) </a:t>
            </a:r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/>
              <a:t>Smart Snacks standards do </a:t>
            </a:r>
            <a:r>
              <a:rPr lang="en-US" sz="2400" b="1" u="sng" dirty="0"/>
              <a:t>not</a:t>
            </a:r>
            <a:r>
              <a:rPr lang="en-US" sz="2400" b="1" dirty="0"/>
              <a:t> apply to items sold during non-school hours, weekends, or off-campus fundraising </a:t>
            </a:r>
            <a:r>
              <a:rPr lang="en-US" sz="2400" b="1" dirty="0" smtClean="0"/>
              <a:t>events</a:t>
            </a:r>
            <a:endParaRPr lang="en-US" sz="2400" b="1" dirty="0"/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6477000"/>
            <a:ext cx="8001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SO WHAT ABOUT FUNDRAISERS?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4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FUNDRAISERS IN NJ SCHOOLS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NO FUNDRAISER EXEMPTIONS ALLOWED</a:t>
            </a:r>
          </a:p>
          <a:p>
            <a:pPr marL="36576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Therefore, all </a:t>
            </a:r>
            <a:r>
              <a:rPr lang="en-US" sz="2400" b="1" dirty="0"/>
              <a:t>fundraisers selling food and beverages anywhere on school campus during the school day must meet Smart Snacks </a:t>
            </a:r>
            <a:r>
              <a:rPr lang="en-US" sz="2400" b="1" dirty="0" smtClean="0"/>
              <a:t>requirements</a:t>
            </a:r>
          </a:p>
          <a:p>
            <a:pPr marL="36576" indent="0"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Note: As per </a:t>
            </a:r>
            <a:r>
              <a:rPr lang="en-US" sz="2400" b="1" dirty="0" smtClean="0">
                <a:solidFill>
                  <a:srgbClr val="FFFF00"/>
                </a:solidFill>
              </a:rPr>
              <a:t>NJ Administrative Code</a:t>
            </a:r>
            <a:r>
              <a:rPr lang="en-US" sz="2000" b="1" dirty="0" smtClean="0"/>
              <a:t>, </a:t>
            </a:r>
            <a:r>
              <a:rPr lang="en-US" sz="2400" b="1" dirty="0" smtClean="0"/>
              <a:t>all income from the sale of food or beverages during breakfast and lunch meal periods, (even </a:t>
            </a:r>
            <a:r>
              <a:rPr lang="en-US" sz="2400" b="1" dirty="0"/>
              <a:t>if they meet smart snack </a:t>
            </a:r>
            <a:r>
              <a:rPr lang="en-US" sz="2400" b="1" dirty="0" smtClean="0"/>
              <a:t>standards) must accrue to the food service program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FUNDRAISERS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1" dirty="0" smtClean="0">
                <a:solidFill>
                  <a:srgbClr val="FFFF00"/>
                </a:solidFill>
              </a:rPr>
              <a:t>Vending Machines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752600"/>
            <a:ext cx="9144000" cy="4068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Fundraiser vending machines on school grounds </a:t>
            </a:r>
            <a:r>
              <a:rPr lang="en-US" sz="2400" b="1" dirty="0" smtClean="0">
                <a:solidFill>
                  <a:srgbClr val="FFFF00"/>
                </a:solidFill>
              </a:rPr>
              <a:t>during the school day </a:t>
            </a:r>
            <a:r>
              <a:rPr lang="en-US" sz="2400" b="1" dirty="0" smtClean="0"/>
              <a:t>that are operational must meet Smart Snacks requirements</a:t>
            </a:r>
          </a:p>
          <a:p>
            <a:pPr>
              <a:buFont typeface="Wingdings" pitchFamily="2" charset="2"/>
              <a:buChar char="q"/>
            </a:pPr>
            <a:r>
              <a:rPr lang="en-US" sz="2400" b="1" u="sng" dirty="0" smtClean="0"/>
              <a:t>Reminders</a:t>
            </a:r>
          </a:p>
          <a:p>
            <a:pPr marL="738188" indent="-382588">
              <a:buFont typeface="Wingdings" pitchFamily="2" charset="2"/>
              <a:buChar char="q"/>
            </a:pPr>
            <a:r>
              <a:rPr lang="en-US" sz="2400" b="1" dirty="0" smtClean="0"/>
              <a:t>Fundraiser vending machines cannot operate at all during meal periods</a:t>
            </a:r>
            <a:r>
              <a:rPr lang="en-US" sz="2400" b="1" dirty="0"/>
              <a:t> </a:t>
            </a:r>
            <a:r>
              <a:rPr lang="en-US" sz="2400" b="1" dirty="0" smtClean="0"/>
              <a:t>if income is not going to food service program</a:t>
            </a:r>
          </a:p>
          <a:p>
            <a:pPr marL="738188" indent="-382588">
              <a:buFont typeface="Wingdings" pitchFamily="2" charset="2"/>
              <a:buChar char="q"/>
            </a:pPr>
            <a:r>
              <a:rPr lang="en-US" sz="2400" b="1" dirty="0" smtClean="0"/>
              <a:t> Smart Snacks standards do not apply 30 minutes after the end of the school day (until 12 AM midnight if the following day is a school day)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sbergonzoni\AppData\Local\Microsoft\Windows\Temporary Internet Files\Content.IE5\V3RHK3R4\MC9004368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0"/>
            <a:ext cx="16002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0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ALLOWABLE FUNDRAISERS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467600" cy="4525963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and beverages meeting Smart Snack standards may be sold at fundraisers on school campus during school hours (except meal periods)</a:t>
            </a: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2800" b="1" dirty="0" smtClean="0"/>
              <a:t>Non-food fundraisers may be held at anytime</a:t>
            </a: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and beverage items sold during non-school hours, weekends, off-campus fundraising events or concessions during after-school sporting events, school plays, etc.</a:t>
            </a:r>
          </a:p>
          <a:p>
            <a:pPr>
              <a:buClr>
                <a:srgbClr val="FF0000"/>
              </a:buClr>
              <a:buSzPct val="110000"/>
              <a:buFont typeface="Arial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rgbClr val="00B0F0"/>
                </a:solidFill>
              </a:rPr>
              <a:t>MORE ALLOWABLE FUNDRAISERS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754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Food sold that is clearly not for consumption at school For example:</a:t>
            </a:r>
            <a:endParaRPr lang="en-US" sz="2400" b="1" dirty="0"/>
          </a:p>
          <a:p>
            <a:pPr marL="1093788" indent="-382588">
              <a:buFont typeface="Wingdings" pitchFamily="2" charset="2"/>
              <a:buChar char="q"/>
            </a:pPr>
            <a:r>
              <a:rPr lang="en-US" sz="2400" b="1" dirty="0" smtClean="0"/>
              <a:t>Scout cookie orders  </a:t>
            </a:r>
          </a:p>
          <a:p>
            <a:pPr marL="1093788" indent="-382588">
              <a:buFont typeface="Wingdings" pitchFamily="2" charset="2"/>
              <a:buChar char="q"/>
            </a:pPr>
            <a:r>
              <a:rPr lang="en-US" sz="2400" b="1" dirty="0"/>
              <a:t>F</a:t>
            </a:r>
            <a:r>
              <a:rPr lang="en-US" sz="2400" b="1" dirty="0" smtClean="0"/>
              <a:t>rozen pizza sales, cookie dough, etc. that must be prepared and served at home</a:t>
            </a:r>
          </a:p>
          <a:p>
            <a:pPr marL="458788" indent="-342900">
              <a:buFont typeface="Wingdings" pitchFamily="2" charset="2"/>
              <a:buChar char="q"/>
            </a:pPr>
            <a:r>
              <a:rPr lang="en-US" sz="2400" b="1" dirty="0" smtClean="0"/>
              <a:t>Since order forms are simply handed out in school and/or the food is delivered to the students at school to take home, these are not considered competitive food fundraisers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00B0F0"/>
                </a:solidFill>
              </a:rPr>
              <a:t>CULINARY CLASSES</a:t>
            </a: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600"/>
            <a:ext cx="92202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b="1" dirty="0" smtClean="0"/>
              <a:t>Some culinary education programs sell foods to students during the school day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/>
              <a:t>Must comply with the Smart Snacks nutrition standards</a:t>
            </a:r>
          </a:p>
          <a:p>
            <a:pPr>
              <a:buFont typeface="Wingdings" pitchFamily="2" charset="2"/>
              <a:buChar char="q"/>
            </a:pPr>
            <a:endParaRPr lang="en-US" sz="2200" b="1" dirty="0" smtClean="0"/>
          </a:p>
          <a:p>
            <a:pPr>
              <a:buFont typeface="Wingdings" pitchFamily="2" charset="2"/>
              <a:buChar char="q"/>
            </a:pPr>
            <a:r>
              <a:rPr lang="en-US" sz="2200" b="1" dirty="0" smtClean="0"/>
              <a:t>Suggested Revenue Alternatives: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/>
              <a:t>(More) services for adults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/>
              <a:t>Sell off campus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/>
              <a:t>Catering for school events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/>
              <a:t>Prepare more foods that meet the Smart Snacks standards</a:t>
            </a:r>
          </a:p>
          <a:p>
            <a:pPr lvl="1"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RECORDKEEPING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Records documenting compliance with Smart Snacks must be maintained by those designated as responsible for any competitive food service in the school 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School Foodservice </a:t>
            </a:r>
            <a:r>
              <a:rPr lang="en-US" b="1" dirty="0" smtClean="0"/>
              <a:t>maintains records for competitive foods sold under the nonprofit school food service account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Schools/Districts</a:t>
            </a:r>
            <a:r>
              <a:rPr lang="en-US" b="1" dirty="0" smtClean="0"/>
              <a:t> maintain records for all other competitive food sales (e.g. vending machines, school stores, etc.)</a:t>
            </a:r>
          </a:p>
          <a:p>
            <a:pPr marL="36576" indent="0"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Records include, but are not limited to receipts</a:t>
            </a:r>
            <a:r>
              <a:rPr lang="en-US" b="1" dirty="0"/>
              <a:t>, nutrition </a:t>
            </a:r>
            <a:r>
              <a:rPr lang="en-US" b="1" dirty="0" smtClean="0"/>
              <a:t>facts labels, product </a:t>
            </a:r>
            <a:r>
              <a:rPr lang="en-US" b="1" dirty="0"/>
              <a:t>specifications, printouts from Smart Snack </a:t>
            </a:r>
            <a:r>
              <a:rPr lang="en-US" b="1" dirty="0" smtClean="0"/>
              <a:t>Calculator. Menus, production records or other documentation can be used to document allowable entrée exemptions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2" descr="C:\Documents and Settings\cnuser\Local Settings\Temporary Internet Files\Content.IE5\SYD31ESU\MC9004398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048"/>
            <a:ext cx="1447800" cy="12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cnuser\Local Settings\Temporary Internet Files\Content.IE5\SYD31ESU\MC9004398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4980"/>
            <a:ext cx="1295400" cy="13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&amp; COMPLIANCE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 Agency will monitor compliance as part of the administrative review (AR)</a:t>
            </a: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Sales of foods and beverages 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locations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including vending machines, school stores, snack bars and other food or beverage points of sale available to students will be monitored through a review of records</a:t>
            </a: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violations occur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--- technical assistance and corrective action plans will be required. No fiscal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ction currently taken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 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8194" name="Picture 2" descr="C:\Documents and Settings\cnuser\Local Settings\Temporary Internet Files\Content.IE5\I419WO42\MC900300119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86068"/>
            <a:ext cx="1119715" cy="15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90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067800" cy="46735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Clr>
                <a:srgbClr val="00B0F0"/>
              </a:buClr>
              <a:buSzPct val="99000"/>
              <a:buFont typeface="Wingdings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SNEARS:</a:t>
            </a:r>
          </a:p>
          <a:p>
            <a:pPr marL="925512" indent="-457200">
              <a:buClr>
                <a:srgbClr val="00B0F0"/>
              </a:buClr>
              <a:buSzPct val="99000"/>
              <a:buFont typeface="Wingdings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Resources Tab </a:t>
            </a:r>
          </a:p>
          <a:p>
            <a:pPr marL="1312863" indent="-457200">
              <a:buClr>
                <a:srgbClr val="00B0F0"/>
              </a:buClr>
              <a:buSzPct val="99000"/>
              <a:buFont typeface="Wingdings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USDA Smart Snacks Memos/Q&amp;As posted under “USDA Memos”</a:t>
            </a:r>
          </a:p>
          <a:p>
            <a:pPr marL="1312863" indent="-457200">
              <a:buClr>
                <a:srgbClr val="00B0F0"/>
              </a:buClr>
              <a:buSzPct val="99000"/>
              <a:buFont typeface="Wingdings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Link to Smart Snacks Calculator posted under “Smart Snacks”</a:t>
            </a:r>
          </a:p>
          <a:p>
            <a:pPr>
              <a:buClr>
                <a:srgbClr val="00B0F0"/>
              </a:buClr>
              <a:buSzPct val="99000"/>
              <a:buFont typeface="Wingdings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Link to Smart Snacks Calculator:</a:t>
            </a:r>
          </a:p>
          <a:p>
            <a:pPr marL="36576" indent="0" algn="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rgbClr val="FFFF00"/>
                </a:solidFill>
                <a:hlinkClick r:id="rId3"/>
              </a:rPr>
              <a:t>https://schools.healthiergeneration.org/focus_areas/snacks_and_beverages/smart_snacks/product_calculator</a:t>
            </a:r>
            <a:r>
              <a:rPr lang="en-US" sz="1800" dirty="0" smtClean="0">
                <a:solidFill>
                  <a:srgbClr val="FFFF00"/>
                </a:solidFill>
                <a:hlinkClick r:id="rId3"/>
              </a:rPr>
              <a:t>/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36576" indent="0">
              <a:buClr>
                <a:srgbClr val="00B0F0"/>
              </a:buClr>
              <a:buSzPct val="9900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                                            </a:t>
            </a:r>
            <a:r>
              <a:rPr lang="en-US" sz="2400" b="1" dirty="0" smtClean="0"/>
              <a:t>OR</a:t>
            </a:r>
          </a:p>
          <a:p>
            <a:pPr marL="36576" indent="0">
              <a:buClr>
                <a:srgbClr val="00B0F0"/>
              </a:buClr>
              <a:buSzPct val="99000"/>
              <a:buNone/>
            </a:pPr>
            <a:r>
              <a:rPr lang="en-US" sz="1800" dirty="0">
                <a:solidFill>
                  <a:srgbClr val="FFFF00"/>
                </a:solidFill>
              </a:rPr>
              <a:t> </a:t>
            </a:r>
            <a:r>
              <a:rPr lang="en-US" sz="1800" dirty="0" smtClean="0">
                <a:solidFill>
                  <a:srgbClr val="FFFF00"/>
                </a:solidFill>
              </a:rPr>
              <a:t>                                         </a:t>
            </a:r>
            <a:r>
              <a:rPr lang="en-US" sz="2600" dirty="0">
                <a:solidFill>
                  <a:srgbClr val="FFFF00"/>
                </a:solidFill>
                <a:hlinkClick r:id="rId4"/>
              </a:rPr>
              <a:t>http://</a:t>
            </a:r>
            <a:r>
              <a:rPr lang="en-US" sz="2600" dirty="0" smtClean="0">
                <a:solidFill>
                  <a:srgbClr val="FFFF00"/>
                </a:solidFill>
                <a:hlinkClick r:id="rId4"/>
              </a:rPr>
              <a:t>tinyurl.com/lohcz6w</a:t>
            </a:r>
            <a:endParaRPr lang="en-US" sz="3400" dirty="0">
              <a:solidFill>
                <a:srgbClr val="FFFF00"/>
              </a:solidFill>
            </a:endParaRPr>
          </a:p>
          <a:p>
            <a:pPr marL="36576" indent="0">
              <a:buClr>
                <a:srgbClr val="00B0F0"/>
              </a:buClr>
              <a:buSzPct val="99000"/>
              <a:buNone/>
            </a:pP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SzPct val="99000"/>
              <a:buFont typeface="Wingdings" pitchFamily="2" charset="2"/>
              <a:buChar char="q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Smart Snacks Info:</a:t>
            </a:r>
          </a:p>
          <a:p>
            <a:pPr marL="36576" lvl="1" indent="0">
              <a:buClr>
                <a:srgbClr val="00B0F0"/>
              </a:buClr>
              <a:buSzPct val="99000"/>
              <a:buNone/>
            </a:pPr>
            <a:r>
              <a:rPr lang="en-US" sz="3200" dirty="0" smtClean="0"/>
              <a:t> </a:t>
            </a:r>
            <a:r>
              <a:rPr lang="en-US" sz="3200" dirty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www.fns.usda.gov/school-meals/smart-snacks-school</a:t>
            </a:r>
            <a:endParaRPr lang="en-US" sz="3200" dirty="0" smtClean="0"/>
          </a:p>
          <a:p>
            <a:pPr marL="36576" lvl="1" indent="0">
              <a:buClr>
                <a:srgbClr val="00B0F0"/>
              </a:buClr>
              <a:buSzPct val="99000"/>
              <a:buNone/>
            </a:pPr>
            <a:endParaRPr lang="en-US" sz="3200" dirty="0"/>
          </a:p>
          <a:p>
            <a:pPr marL="36576" indent="0">
              <a:buClr>
                <a:srgbClr val="00B0F0"/>
              </a:buClr>
              <a:buSzPct val="99000"/>
              <a:buNone/>
            </a:pP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FOOD AND BEVERAGES?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3200" u="sng" dirty="0" smtClean="0"/>
          </a:p>
          <a:p>
            <a:pPr marL="517525" indent="0">
              <a:buClr>
                <a:srgbClr val="FF0000"/>
              </a:buClr>
              <a:buSzPct val="100000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FOODS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defined as:</a:t>
            </a:r>
          </a:p>
          <a:p>
            <a:pPr marL="517525" indent="0">
              <a:buClr>
                <a:srgbClr val="FF0000"/>
              </a:buClr>
              <a:buSzPct val="100000"/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0">
              <a:buClr>
                <a:srgbClr val="FF0000"/>
              </a:buClr>
              <a:buSzPct val="100000"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food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beverages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students on the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chool campus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during the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school 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excluding  reimbursable lunch or breakfast meals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4" descr="http://4.bp.blogspot.com/-5Gx4g2DXTzo/TdTonfaCCVI/AAAAAAAACXg/VUXe41Mxgvo/s1600/a+la+carte+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876800"/>
            <a:ext cx="1296610" cy="127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2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548E-D236-48B0-B771-751CF2B41A16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9218" name="Picture 2" descr="C:\Documents and Settings\cnuser\Local Settings\Temporary Internet Files\Content.IE5\SYD31ESU\MC9004348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81" y="3810000"/>
            <a:ext cx="1714500" cy="1714500"/>
          </a:xfrm>
          <a:prstGeom prst="rect">
            <a:avLst/>
          </a:prstGeom>
          <a:solidFill>
            <a:srgbClr val="00B0F0"/>
          </a:solidFill>
          <a:extLst/>
        </p:spPr>
      </p:pic>
    </p:spTree>
    <p:extLst>
      <p:ext uri="{BB962C8B-B14F-4D97-AF65-F5344CB8AC3E}">
        <p14:creationId xmlns:p14="http://schemas.microsoft.com/office/powerpoint/2010/main" val="33245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THANK YOU FOR ATTENDING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709"/>
            <a:ext cx="8610600" cy="5562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For questions:</a:t>
            </a:r>
          </a:p>
          <a:p>
            <a:pPr marL="0" indent="0">
              <a:buNone/>
            </a:pPr>
            <a:r>
              <a:rPr lang="en-US" b="1" dirty="0" smtClean="0"/>
              <a:t>             Contact Us at 609-984-0692</a:t>
            </a: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For recorded webinar:</a:t>
            </a:r>
          </a:p>
          <a:p>
            <a:pPr marL="0" indent="0">
              <a:buNone/>
            </a:pPr>
            <a:r>
              <a:rPr lang="en-US" b="1" dirty="0" smtClean="0"/>
              <a:t>            Click on the training tab in SNEARS</a:t>
            </a: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For webinar power point presentation</a:t>
            </a:r>
          </a:p>
          <a:p>
            <a:pPr marL="0" indent="0">
              <a:buNone/>
            </a:pPr>
            <a:r>
              <a:rPr lang="en-US" b="1" dirty="0" smtClean="0"/>
              <a:t>           Click </a:t>
            </a:r>
            <a:r>
              <a:rPr lang="en-US" b="1" dirty="0"/>
              <a:t>o</a:t>
            </a:r>
            <a:r>
              <a:rPr lang="en-US" b="1" dirty="0" smtClean="0"/>
              <a:t>n the Resources tab in SNEARS</a:t>
            </a:r>
          </a:p>
          <a:p>
            <a:pPr marL="0" indent="0">
              <a:buNone/>
            </a:pPr>
            <a:r>
              <a:rPr lang="en-US" b="1" dirty="0" smtClean="0"/>
              <a:t>           Click on Presentations on left side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3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WHERE DO THE STANDARDS APPLY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SCHOOL CAMPUS, </a:t>
            </a:r>
            <a:r>
              <a:rPr lang="en-US" b="1" dirty="0" smtClean="0"/>
              <a:t>defined as</a:t>
            </a:r>
            <a:r>
              <a:rPr lang="en-US" dirty="0" smtClean="0"/>
              <a:t>:</a:t>
            </a:r>
          </a:p>
          <a:p>
            <a:pPr lvl="1"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All areas of the property under the jurisdiction of the school that are accessible to students during the school day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95800"/>
            <a:ext cx="3095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WHEN DO THE STANDARDS APPLY</a:t>
            </a:r>
            <a:r>
              <a:rPr lang="en-US" sz="4000" dirty="0" smtClean="0">
                <a:solidFill>
                  <a:srgbClr val="00B0F0"/>
                </a:solidFill>
              </a:rPr>
              <a:t>?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7313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 </a:t>
            </a:r>
            <a:endParaRPr lang="en-US" b="1" dirty="0" smtClean="0"/>
          </a:p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  SCHOOL DAY, defined as:</a:t>
            </a:r>
          </a:p>
          <a:p>
            <a:pPr>
              <a:buNone/>
            </a:pPr>
            <a:r>
              <a:rPr lang="en-US" sz="2800" b="1" dirty="0" smtClean="0"/>
              <a:t>   The </a:t>
            </a:r>
            <a:r>
              <a:rPr lang="en-US" sz="2800" b="1" dirty="0"/>
              <a:t>period from the m</a:t>
            </a:r>
            <a:r>
              <a:rPr lang="en-US" sz="2800" b="1" dirty="0" smtClean="0"/>
              <a:t>idnight </a:t>
            </a:r>
            <a:r>
              <a:rPr lang="en-US" sz="2800" b="1" dirty="0"/>
              <a:t>before, </a:t>
            </a:r>
            <a:r>
              <a:rPr lang="en-US" sz="2800" b="1" dirty="0" smtClean="0"/>
              <a:t>to </a:t>
            </a:r>
            <a:r>
              <a:rPr lang="en-US" sz="2800" b="1" dirty="0"/>
              <a:t>30 minutes after the end of the official school </a:t>
            </a:r>
            <a:r>
              <a:rPr lang="en-US" sz="2800" b="1" dirty="0" smtClean="0"/>
              <a:t>day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2800" b="1" dirty="0" smtClean="0"/>
              <a:t>    </a:t>
            </a:r>
            <a:r>
              <a:rPr lang="en-US" sz="2800" b="1" u="sng" dirty="0" smtClean="0"/>
              <a:t>Example</a:t>
            </a:r>
          </a:p>
          <a:p>
            <a:pPr>
              <a:buNone/>
            </a:pPr>
            <a:r>
              <a:rPr lang="en-US" sz="2800" b="1" dirty="0" smtClean="0"/>
              <a:t>    If a school day starts at 9 AM and ends at 3 PM, Smart Snacks rules are in effect from:</a:t>
            </a:r>
          </a:p>
          <a:p>
            <a:pPr>
              <a:buNone/>
            </a:pPr>
            <a:r>
              <a:rPr lang="en-US" dirty="0" smtClean="0"/>
              <a:t>				     </a:t>
            </a:r>
            <a:r>
              <a:rPr lang="en-US" sz="2400" dirty="0" smtClean="0"/>
              <a:t>through</a:t>
            </a:r>
          </a:p>
          <a:p>
            <a:pPr marL="36576" indent="0">
              <a:buNone/>
            </a:pPr>
            <a:r>
              <a:rPr lang="en-US" dirty="0" smtClean="0"/>
              <a:t>    			</a:t>
            </a:r>
            <a:endParaRPr lang="en-US" dirty="0"/>
          </a:p>
        </p:txBody>
      </p:sp>
      <p:pic>
        <p:nvPicPr>
          <p:cNvPr id="1026" name="Picture 2" descr="C:\Users\sbergonzoni\AppData\Local\Microsoft\Windows\Temporary Internet Files\Content.IE5\70YDZC7X\MP9003847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514" y="5460370"/>
            <a:ext cx="1142562" cy="1136033"/>
          </a:xfrm>
          <a:prstGeom prst="rect">
            <a:avLst/>
          </a:prstGeom>
          <a:noFill/>
        </p:spPr>
      </p:pic>
      <p:pic>
        <p:nvPicPr>
          <p:cNvPr id="1028" name="Picture 4" descr="http://us.123rf.com/400wm/400/400/trubach/trubach1001/trubach100100217/6217842-reloj-de-pared-muestra-tiempo-de-3-30-sobre-fondo-blanco-de-aisl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675" y="5440376"/>
            <a:ext cx="1215125" cy="1156027"/>
          </a:xfrm>
          <a:prstGeom prst="rect">
            <a:avLst/>
          </a:prstGeom>
          <a:noFill/>
        </p:spPr>
      </p:pic>
      <p:pic>
        <p:nvPicPr>
          <p:cNvPr id="1029" name="Picture 5" descr="C:\Users\sbergonzoni\AppData\Local\Microsoft\Windows\Temporary Internet Files\Content.IE5\V3RHK3R4\MC9003248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195" y="4992072"/>
            <a:ext cx="646205" cy="4682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38428" y="5087721"/>
            <a:ext cx="105955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12 midnight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049765" y="5059977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3:30 PM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11695</TotalTime>
  <Words>2915</Words>
  <Application>Microsoft Office PowerPoint</Application>
  <PresentationFormat>On-screen Show (4:3)</PresentationFormat>
  <Paragraphs>666</Paragraphs>
  <Slides>71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Technic</vt:lpstr>
      <vt:lpstr>  Smart Snacks   IN SCHOOLS </vt:lpstr>
      <vt:lpstr>Webinar Overview</vt:lpstr>
      <vt:lpstr>INTERIM FINAL RULE</vt:lpstr>
      <vt:lpstr>GOALS OF SMART SNACK REGULATIONS  </vt:lpstr>
      <vt:lpstr>SMART SNACK REQUIREMENTS EFFECTIVE DATE</vt:lpstr>
      <vt:lpstr>SMART SNACKS IN NJ</vt:lpstr>
      <vt:lpstr> WHAT FOOD AND BEVERAGES?</vt:lpstr>
      <vt:lpstr>WHERE DO THE STANDARDS APPLY?</vt:lpstr>
      <vt:lpstr>WHEN DO THE STANDARDS APPLY?</vt:lpstr>
      <vt:lpstr>APPLIES TO</vt:lpstr>
      <vt:lpstr>DOES NOT APPLY TO</vt:lpstr>
      <vt:lpstr>PowerPoint Presentation</vt:lpstr>
      <vt:lpstr>FOOD STANDARDS  </vt:lpstr>
      <vt:lpstr>GENERAL STANDARDS</vt:lpstr>
      <vt:lpstr>GENERAL STANDARD 1  Whole Grain Rich</vt:lpstr>
      <vt:lpstr>GENERAL STANDARD 2  Major Food Groups</vt:lpstr>
      <vt:lpstr>GENERAL STANDARD 2 Example</vt:lpstr>
      <vt:lpstr>GENERAL STANDARD 3 Combination Foods</vt:lpstr>
      <vt:lpstr>GENERAL STANDARD 4:  Nutrients of Public Concern</vt:lpstr>
      <vt:lpstr>PowerPoint Presentation</vt:lpstr>
      <vt:lpstr>NUTRIENT STANDARDS </vt:lpstr>
      <vt:lpstr>TOTAL FAT STANDARD</vt:lpstr>
      <vt:lpstr>CALCULATING TOTAL FAT PERCENTAGE </vt:lpstr>
      <vt:lpstr>Calculating Total Fat Percentage Method 2</vt:lpstr>
      <vt:lpstr>CALCULATING TOTAL FAT PERCENTAGE NOTES</vt:lpstr>
      <vt:lpstr>PowerPoint Presentation</vt:lpstr>
      <vt:lpstr>CALCULATING SATURATED FAT PERCENTAGE</vt:lpstr>
      <vt:lpstr>SODIUM STANDARDS</vt:lpstr>
      <vt:lpstr>CALORIE STANDARDS</vt:lpstr>
      <vt:lpstr>ACCOMPANIMENTS</vt:lpstr>
      <vt:lpstr>TOTAL SUGAR STANDARDS</vt:lpstr>
      <vt:lpstr>SUGAR EXEMPTIONS</vt:lpstr>
      <vt:lpstr>Total Sugar Calculation</vt:lpstr>
      <vt:lpstr>GENERAL &amp; NUTRITION STANDARDS SUMMARY  </vt:lpstr>
      <vt:lpstr> THE EASY METHOD</vt:lpstr>
      <vt:lpstr>ALLIANCE FOR A HEALTHIER GENERATION  SMART SNACKS CALCULATOR          </vt:lpstr>
      <vt:lpstr>SMART SNACKS CALCULATOR          </vt:lpstr>
      <vt:lpstr>PowerPoint Presentation</vt:lpstr>
      <vt:lpstr>PowerPoint Presentation</vt:lpstr>
      <vt:lpstr>PowerPoint Presentation</vt:lpstr>
      <vt:lpstr>  Exemptions from Nutrition Standards </vt:lpstr>
      <vt:lpstr>EXEMPTIONS FROM ALL NUTRIENT STANDARDS </vt:lpstr>
      <vt:lpstr>  ENTRÉE EXEMPTIONS  </vt:lpstr>
      <vt:lpstr>DEFINITION OF ENTRÉE</vt:lpstr>
      <vt:lpstr>DEFINITION OF ENTRÉE</vt:lpstr>
      <vt:lpstr>ENTRÉE EXEMPTION NOTES</vt:lpstr>
      <vt:lpstr>PAIRED FOODS EXEMPTION  BRAND NEW!!</vt:lpstr>
      <vt:lpstr>Nutrition Standards for Beverages</vt:lpstr>
      <vt:lpstr>STANDARDS FOR BEVERAGES</vt:lpstr>
      <vt:lpstr>NO “TIME AND PLACE” RESTRICTION</vt:lpstr>
      <vt:lpstr>BEVERAGES ALLOWED FOR ALL GRADES</vt:lpstr>
      <vt:lpstr>BEVERAGES FOR ALL: WATER</vt:lpstr>
      <vt:lpstr>BEVERAGES FOR ALL: MILK</vt:lpstr>
      <vt:lpstr>BEVERAGES FOR ALL: JUICE</vt:lpstr>
      <vt:lpstr>    OTHER ALLOWABLE BEVERAGES IN HIGH SCHOOL</vt:lpstr>
      <vt:lpstr>OTHER ALLOWABLE BEVERAGES  IN HIGH SCHOOL</vt:lpstr>
      <vt:lpstr>CAFFEINE</vt:lpstr>
      <vt:lpstr>                  Beverages (Effective 7-1-2014)  </vt:lpstr>
      <vt:lpstr>FUNDRAISERS</vt:lpstr>
      <vt:lpstr>  </vt:lpstr>
      <vt:lpstr>  </vt:lpstr>
      <vt:lpstr>FUNDRAISERS IN NJ SCHOOLS</vt:lpstr>
      <vt:lpstr>FUNDRAISERS Vending Machines</vt:lpstr>
      <vt:lpstr>ALLOWABLE FUNDRAISERS</vt:lpstr>
      <vt:lpstr>MORE ALLOWABLE FUNDRAISERS </vt:lpstr>
      <vt:lpstr> CULINARY CLASSES </vt:lpstr>
      <vt:lpstr>RECORDKEEPING</vt:lpstr>
      <vt:lpstr>MONITORING &amp; COMPLIANCE</vt:lpstr>
      <vt:lpstr>RESOURCES </vt:lpstr>
      <vt:lpstr>PowerPoint Presentation</vt:lpstr>
      <vt:lpstr> THANK YOU FOR ATTENDING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Snacks in School Nutrition Standards</dc:title>
  <dc:creator>sbergonzoni</dc:creator>
  <cp:lastModifiedBy>agmnigl</cp:lastModifiedBy>
  <cp:revision>618</cp:revision>
  <cp:lastPrinted>2014-10-23T13:01:21Z</cp:lastPrinted>
  <dcterms:created xsi:type="dcterms:W3CDTF">2013-12-19T20:52:55Z</dcterms:created>
  <dcterms:modified xsi:type="dcterms:W3CDTF">2014-10-27T14:47:17Z</dcterms:modified>
</cp:coreProperties>
</file>